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2" r:id="rId1"/>
  </p:sldMasterIdLst>
  <p:sldIdLst>
    <p:sldId id="256" r:id="rId2"/>
    <p:sldId id="275" r:id="rId3"/>
    <p:sldId id="257" r:id="rId4"/>
    <p:sldId id="276" r:id="rId5"/>
    <p:sldId id="260" r:id="rId6"/>
    <p:sldId id="274" r:id="rId7"/>
    <p:sldId id="266" r:id="rId8"/>
    <p:sldId id="268" r:id="rId9"/>
    <p:sldId id="277" r:id="rId10"/>
    <p:sldId id="279" r:id="rId11"/>
    <p:sldId id="280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10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93E14D-2929-E544-AB21-8EA8C814C581}" type="doc">
      <dgm:prSet loTypeId="urn:microsoft.com/office/officeart/2008/layout/HorizontalMultiLevelHierarchy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7045F2D7-49E8-6045-A2A0-DB68666EB147}">
      <dgm:prSet phldrT="[文本]" custT="1"/>
      <dgm:spPr/>
      <dgm:t>
        <a:bodyPr/>
        <a:lstStyle/>
        <a:p>
          <a:r>
            <a:rPr lang="en" altLang="zh-CN" sz="2400" dirty="0"/>
            <a:t>Tissue classification in </a:t>
          </a:r>
        </a:p>
        <a:p>
          <a:r>
            <a:rPr lang="en" altLang="zh-CN" sz="2400" dirty="0"/>
            <a:t>primary colorectal tumors </a:t>
          </a:r>
          <a:endParaRPr lang="zh-CN" altLang="en-US" sz="2400" dirty="0"/>
        </a:p>
      </dgm:t>
    </dgm:pt>
    <dgm:pt modelId="{4A36D62C-F898-474C-A088-0B1DE414BF4C}" type="parTrans" cxnId="{EFFF6152-8B4D-F246-9CE0-CE43C46458CF}">
      <dgm:prSet/>
      <dgm:spPr/>
      <dgm:t>
        <a:bodyPr/>
        <a:lstStyle/>
        <a:p>
          <a:endParaRPr lang="zh-CN" altLang="en-US"/>
        </a:p>
      </dgm:t>
    </dgm:pt>
    <dgm:pt modelId="{448EFE42-0629-234E-B783-921339FCC167}" type="sibTrans" cxnId="{EFFF6152-8B4D-F246-9CE0-CE43C46458CF}">
      <dgm:prSet/>
      <dgm:spPr/>
      <dgm:t>
        <a:bodyPr/>
        <a:lstStyle/>
        <a:p>
          <a:endParaRPr lang="zh-CN" altLang="en-US"/>
        </a:p>
      </dgm:t>
    </dgm:pt>
    <dgm:pt modelId="{43271F41-3FED-2C4C-824F-413C9F6CB266}">
      <dgm:prSet phldrT="[文本]" custT="1"/>
      <dgm:spPr/>
      <dgm:t>
        <a:bodyPr/>
        <a:lstStyle/>
        <a:p>
          <a:r>
            <a:rPr lang="en-US" altLang="zh-CN" sz="2000" dirty="0"/>
            <a:t>Original</a:t>
          </a:r>
          <a:endParaRPr lang="zh-CN" altLang="en-US" sz="2000" dirty="0"/>
        </a:p>
      </dgm:t>
    </dgm:pt>
    <dgm:pt modelId="{3BFD6C29-1619-DF4C-BA3F-767AD6B2D9A9}" type="parTrans" cxnId="{23007D7F-B6FD-D841-ADA2-E741F7D30AE3}">
      <dgm:prSet/>
      <dgm:spPr/>
      <dgm:t>
        <a:bodyPr/>
        <a:lstStyle/>
        <a:p>
          <a:endParaRPr lang="zh-CN" altLang="en-US"/>
        </a:p>
      </dgm:t>
    </dgm:pt>
    <dgm:pt modelId="{0E7DC0E1-DDA1-774B-B70C-E60940EC5E2C}" type="sibTrans" cxnId="{23007D7F-B6FD-D841-ADA2-E741F7D30AE3}">
      <dgm:prSet/>
      <dgm:spPr/>
      <dgm:t>
        <a:bodyPr/>
        <a:lstStyle/>
        <a:p>
          <a:endParaRPr lang="zh-CN" altLang="en-US"/>
        </a:p>
      </dgm:t>
    </dgm:pt>
    <dgm:pt modelId="{41914920-4B2F-3240-8DC0-B990E06A9DAF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altLang="zh-CN" sz="2000" dirty="0"/>
            <a:t>DCGAN</a:t>
          </a:r>
          <a:endParaRPr lang="zh-CN" altLang="en-US" sz="2000" dirty="0"/>
        </a:p>
      </dgm:t>
    </dgm:pt>
    <dgm:pt modelId="{52C01923-ED17-7F4A-B934-CEADA5434B56}" type="parTrans" cxnId="{95C4C46F-0CAB-E942-830B-815240426C01}">
      <dgm:prSet/>
      <dgm:spPr/>
      <dgm:t>
        <a:bodyPr/>
        <a:lstStyle/>
        <a:p>
          <a:endParaRPr lang="zh-CN" altLang="en-US"/>
        </a:p>
      </dgm:t>
    </dgm:pt>
    <dgm:pt modelId="{29E3CDF1-0B01-FF45-87D0-FFE8F418B0F4}" type="sibTrans" cxnId="{95C4C46F-0CAB-E942-830B-815240426C01}">
      <dgm:prSet/>
      <dgm:spPr/>
      <dgm:t>
        <a:bodyPr/>
        <a:lstStyle/>
        <a:p>
          <a:endParaRPr lang="zh-CN" altLang="en-US"/>
        </a:p>
      </dgm:t>
    </dgm:pt>
    <dgm:pt modelId="{FA6BE523-7A22-FD4A-B263-567EE8F15937}">
      <dgm:prSet phldrT="[文本]" custT="1"/>
      <dgm:spPr/>
      <dgm:t>
        <a:bodyPr/>
        <a:lstStyle/>
        <a:p>
          <a:r>
            <a:rPr lang="en-US" altLang="zh-CN" sz="2000" dirty="0"/>
            <a:t>DCGAN+PCA</a:t>
          </a:r>
          <a:endParaRPr lang="zh-CN" altLang="en-US" sz="2000" dirty="0"/>
        </a:p>
      </dgm:t>
    </dgm:pt>
    <dgm:pt modelId="{A1E6BD06-DE30-2E43-BF87-8786E3E5C33A}" type="parTrans" cxnId="{9F7B7258-A748-EA44-8405-C0E6F4567A30}">
      <dgm:prSet/>
      <dgm:spPr/>
      <dgm:t>
        <a:bodyPr/>
        <a:lstStyle/>
        <a:p>
          <a:endParaRPr lang="zh-CN" altLang="en-US"/>
        </a:p>
      </dgm:t>
    </dgm:pt>
    <dgm:pt modelId="{3778C3FC-4189-C449-B089-E8E7998D6F61}" type="sibTrans" cxnId="{9F7B7258-A748-EA44-8405-C0E6F4567A30}">
      <dgm:prSet/>
      <dgm:spPr/>
      <dgm:t>
        <a:bodyPr/>
        <a:lstStyle/>
        <a:p>
          <a:endParaRPr lang="zh-CN" altLang="en-US"/>
        </a:p>
      </dgm:t>
    </dgm:pt>
    <dgm:pt modelId="{F1BBAD95-BD3B-F24A-9F20-8D3DAE27B772}">
      <dgm:prSet custT="1"/>
      <dgm:spPr/>
      <dgm:t>
        <a:bodyPr/>
        <a:lstStyle/>
        <a:p>
          <a:r>
            <a:rPr lang="en-US" altLang="zh-CN" sz="2000" dirty="0"/>
            <a:t>PCA</a:t>
          </a:r>
          <a:endParaRPr lang="zh-CN" altLang="en-US" sz="2000" dirty="0"/>
        </a:p>
      </dgm:t>
    </dgm:pt>
    <dgm:pt modelId="{416A034F-1ED1-A54A-86A4-3D14150CBA39}" type="parTrans" cxnId="{70F6C235-1C2B-6945-90CF-76D2D3B4EE38}">
      <dgm:prSet/>
      <dgm:spPr/>
      <dgm:t>
        <a:bodyPr/>
        <a:lstStyle/>
        <a:p>
          <a:endParaRPr lang="zh-CN" altLang="en-US"/>
        </a:p>
      </dgm:t>
    </dgm:pt>
    <dgm:pt modelId="{EC0A6F0E-70F1-084C-BFA1-69D2238753B1}" type="sibTrans" cxnId="{70F6C235-1C2B-6945-90CF-76D2D3B4EE38}">
      <dgm:prSet/>
      <dgm:spPr/>
      <dgm:t>
        <a:bodyPr/>
        <a:lstStyle/>
        <a:p>
          <a:endParaRPr lang="zh-CN" altLang="en-US"/>
        </a:p>
      </dgm:t>
    </dgm:pt>
    <dgm:pt modelId="{FC518F86-487E-9949-8CAA-0BFFB2F0C891}" type="pres">
      <dgm:prSet presAssocID="{C293E14D-2929-E544-AB21-8EA8C814C58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095AF9C-5DDA-8A4A-B044-8142ABDDA8A0}" type="pres">
      <dgm:prSet presAssocID="{7045F2D7-49E8-6045-A2A0-DB68666EB147}" presName="root1" presStyleCnt="0"/>
      <dgm:spPr/>
    </dgm:pt>
    <dgm:pt modelId="{A671748F-D3F3-8347-AFE8-E63F1D0A9C35}" type="pres">
      <dgm:prSet presAssocID="{7045F2D7-49E8-6045-A2A0-DB68666EB147}" presName="LevelOneTextNode" presStyleLbl="node0" presStyleIdx="0" presStyleCnt="1">
        <dgm:presLayoutVars>
          <dgm:chPref val="3"/>
        </dgm:presLayoutVars>
      </dgm:prSet>
      <dgm:spPr/>
    </dgm:pt>
    <dgm:pt modelId="{82333692-0F16-5341-A413-55DF7F40976B}" type="pres">
      <dgm:prSet presAssocID="{7045F2D7-49E8-6045-A2A0-DB68666EB147}" presName="level2hierChild" presStyleCnt="0"/>
      <dgm:spPr/>
    </dgm:pt>
    <dgm:pt modelId="{85B69EC5-3903-744B-9CE7-83CE18E668D5}" type="pres">
      <dgm:prSet presAssocID="{3BFD6C29-1619-DF4C-BA3F-767AD6B2D9A9}" presName="conn2-1" presStyleLbl="parChTrans1D2" presStyleIdx="0" presStyleCnt="4"/>
      <dgm:spPr/>
    </dgm:pt>
    <dgm:pt modelId="{BDBBD281-FCD8-4745-9B39-B4C7153A550A}" type="pres">
      <dgm:prSet presAssocID="{3BFD6C29-1619-DF4C-BA3F-767AD6B2D9A9}" presName="connTx" presStyleLbl="parChTrans1D2" presStyleIdx="0" presStyleCnt="4"/>
      <dgm:spPr/>
    </dgm:pt>
    <dgm:pt modelId="{CB82F7BE-BB41-7841-88FB-986347D5F400}" type="pres">
      <dgm:prSet presAssocID="{43271F41-3FED-2C4C-824F-413C9F6CB266}" presName="root2" presStyleCnt="0"/>
      <dgm:spPr/>
    </dgm:pt>
    <dgm:pt modelId="{548A2709-9821-9746-98F8-DB8A1596E1D7}" type="pres">
      <dgm:prSet presAssocID="{43271F41-3FED-2C4C-824F-413C9F6CB266}" presName="LevelTwoTextNode" presStyleLbl="node2" presStyleIdx="0" presStyleCnt="4" custScaleX="73854">
        <dgm:presLayoutVars>
          <dgm:chPref val="3"/>
        </dgm:presLayoutVars>
      </dgm:prSet>
      <dgm:spPr/>
    </dgm:pt>
    <dgm:pt modelId="{28A9F058-2826-FD4A-9FB8-646A79BD6036}" type="pres">
      <dgm:prSet presAssocID="{43271F41-3FED-2C4C-824F-413C9F6CB266}" presName="level3hierChild" presStyleCnt="0"/>
      <dgm:spPr/>
    </dgm:pt>
    <dgm:pt modelId="{B65A7C56-0804-464D-AE2D-D2B6019F001A}" type="pres">
      <dgm:prSet presAssocID="{52C01923-ED17-7F4A-B934-CEADA5434B56}" presName="conn2-1" presStyleLbl="parChTrans1D2" presStyleIdx="1" presStyleCnt="4"/>
      <dgm:spPr/>
    </dgm:pt>
    <dgm:pt modelId="{5490CFED-671D-C34E-89BF-1ECCBE5E138B}" type="pres">
      <dgm:prSet presAssocID="{52C01923-ED17-7F4A-B934-CEADA5434B56}" presName="connTx" presStyleLbl="parChTrans1D2" presStyleIdx="1" presStyleCnt="4"/>
      <dgm:spPr/>
    </dgm:pt>
    <dgm:pt modelId="{343083A1-0C13-D545-B9B5-17859C9CDF63}" type="pres">
      <dgm:prSet presAssocID="{41914920-4B2F-3240-8DC0-B990E06A9DAF}" presName="root2" presStyleCnt="0"/>
      <dgm:spPr/>
    </dgm:pt>
    <dgm:pt modelId="{B1D06B45-4497-F844-92DF-3D0A048A5DDB}" type="pres">
      <dgm:prSet presAssocID="{41914920-4B2F-3240-8DC0-B990E06A9DAF}" presName="LevelTwoTextNode" presStyleLbl="node2" presStyleIdx="1" presStyleCnt="4" custScaleX="73854">
        <dgm:presLayoutVars>
          <dgm:chPref val="3"/>
        </dgm:presLayoutVars>
      </dgm:prSet>
      <dgm:spPr/>
    </dgm:pt>
    <dgm:pt modelId="{901E9AE9-3E04-3E44-B9FA-6374D3ADF5E1}" type="pres">
      <dgm:prSet presAssocID="{41914920-4B2F-3240-8DC0-B990E06A9DAF}" presName="level3hierChild" presStyleCnt="0"/>
      <dgm:spPr/>
    </dgm:pt>
    <dgm:pt modelId="{5AD6B092-A4B0-304D-83CC-672EEEF9542E}" type="pres">
      <dgm:prSet presAssocID="{416A034F-1ED1-A54A-86A4-3D14150CBA39}" presName="conn2-1" presStyleLbl="parChTrans1D2" presStyleIdx="2" presStyleCnt="4"/>
      <dgm:spPr/>
    </dgm:pt>
    <dgm:pt modelId="{CBFA0513-6C31-3546-9F3F-2E3FE70D4215}" type="pres">
      <dgm:prSet presAssocID="{416A034F-1ED1-A54A-86A4-3D14150CBA39}" presName="connTx" presStyleLbl="parChTrans1D2" presStyleIdx="2" presStyleCnt="4"/>
      <dgm:spPr/>
    </dgm:pt>
    <dgm:pt modelId="{D69FEA92-8250-9345-9000-E40E740D5695}" type="pres">
      <dgm:prSet presAssocID="{F1BBAD95-BD3B-F24A-9F20-8D3DAE27B772}" presName="root2" presStyleCnt="0"/>
      <dgm:spPr/>
    </dgm:pt>
    <dgm:pt modelId="{19F2FD01-25BB-D044-9FB3-D15FCD38D9CB}" type="pres">
      <dgm:prSet presAssocID="{F1BBAD95-BD3B-F24A-9F20-8D3DAE27B772}" presName="LevelTwoTextNode" presStyleLbl="node2" presStyleIdx="2" presStyleCnt="4" custScaleX="73854">
        <dgm:presLayoutVars>
          <dgm:chPref val="3"/>
        </dgm:presLayoutVars>
      </dgm:prSet>
      <dgm:spPr/>
    </dgm:pt>
    <dgm:pt modelId="{DC56CAB9-6153-AB4F-A8DD-DA3AE17BBD0D}" type="pres">
      <dgm:prSet presAssocID="{F1BBAD95-BD3B-F24A-9F20-8D3DAE27B772}" presName="level3hierChild" presStyleCnt="0"/>
      <dgm:spPr/>
    </dgm:pt>
    <dgm:pt modelId="{926A6402-93DC-4848-ACF3-1C99E6120772}" type="pres">
      <dgm:prSet presAssocID="{A1E6BD06-DE30-2E43-BF87-8786E3E5C33A}" presName="conn2-1" presStyleLbl="parChTrans1D2" presStyleIdx="3" presStyleCnt="4"/>
      <dgm:spPr/>
    </dgm:pt>
    <dgm:pt modelId="{42230C53-A7A6-574E-82FE-D1BF3F013037}" type="pres">
      <dgm:prSet presAssocID="{A1E6BD06-DE30-2E43-BF87-8786E3E5C33A}" presName="connTx" presStyleLbl="parChTrans1D2" presStyleIdx="3" presStyleCnt="4"/>
      <dgm:spPr/>
    </dgm:pt>
    <dgm:pt modelId="{E586BF98-0A54-8549-AE30-E38270D1164C}" type="pres">
      <dgm:prSet presAssocID="{FA6BE523-7A22-FD4A-B263-567EE8F15937}" presName="root2" presStyleCnt="0"/>
      <dgm:spPr/>
    </dgm:pt>
    <dgm:pt modelId="{3DB18DB4-259B-7B4A-B8F0-9B9476601890}" type="pres">
      <dgm:prSet presAssocID="{FA6BE523-7A22-FD4A-B263-567EE8F15937}" presName="LevelTwoTextNode" presStyleLbl="node2" presStyleIdx="3" presStyleCnt="4" custScaleX="73854">
        <dgm:presLayoutVars>
          <dgm:chPref val="3"/>
        </dgm:presLayoutVars>
      </dgm:prSet>
      <dgm:spPr/>
    </dgm:pt>
    <dgm:pt modelId="{0ED40B20-9C1F-3841-82FA-A97D2318DB83}" type="pres">
      <dgm:prSet presAssocID="{FA6BE523-7A22-FD4A-B263-567EE8F15937}" presName="level3hierChild" presStyleCnt="0"/>
      <dgm:spPr/>
    </dgm:pt>
  </dgm:ptLst>
  <dgm:cxnLst>
    <dgm:cxn modelId="{B2237004-A3B2-D54D-B8EE-1CEC20498B0C}" type="presOf" srcId="{C293E14D-2929-E544-AB21-8EA8C814C581}" destId="{FC518F86-487E-9949-8CAA-0BFFB2F0C891}" srcOrd="0" destOrd="0" presId="urn:microsoft.com/office/officeart/2008/layout/HorizontalMultiLevelHierarchy"/>
    <dgm:cxn modelId="{2FA7C704-12EC-F84C-8A0B-9C429B08BECC}" type="presOf" srcId="{416A034F-1ED1-A54A-86A4-3D14150CBA39}" destId="{CBFA0513-6C31-3546-9F3F-2E3FE70D4215}" srcOrd="1" destOrd="0" presId="urn:microsoft.com/office/officeart/2008/layout/HorizontalMultiLevelHierarchy"/>
    <dgm:cxn modelId="{3A66CE08-7966-FA4C-9968-8078F2ABA308}" type="presOf" srcId="{3BFD6C29-1619-DF4C-BA3F-767AD6B2D9A9}" destId="{85B69EC5-3903-744B-9CE7-83CE18E668D5}" srcOrd="0" destOrd="0" presId="urn:microsoft.com/office/officeart/2008/layout/HorizontalMultiLevelHierarchy"/>
    <dgm:cxn modelId="{70F6C235-1C2B-6945-90CF-76D2D3B4EE38}" srcId="{7045F2D7-49E8-6045-A2A0-DB68666EB147}" destId="{F1BBAD95-BD3B-F24A-9F20-8D3DAE27B772}" srcOrd="2" destOrd="0" parTransId="{416A034F-1ED1-A54A-86A4-3D14150CBA39}" sibTransId="{EC0A6F0E-70F1-084C-BFA1-69D2238753B1}"/>
    <dgm:cxn modelId="{3E4CB747-F77A-3A47-81B3-68F1C5632867}" type="presOf" srcId="{41914920-4B2F-3240-8DC0-B990E06A9DAF}" destId="{B1D06B45-4497-F844-92DF-3D0A048A5DDB}" srcOrd="0" destOrd="0" presId="urn:microsoft.com/office/officeart/2008/layout/HorizontalMultiLevelHierarchy"/>
    <dgm:cxn modelId="{EFFF6152-8B4D-F246-9CE0-CE43C46458CF}" srcId="{C293E14D-2929-E544-AB21-8EA8C814C581}" destId="{7045F2D7-49E8-6045-A2A0-DB68666EB147}" srcOrd="0" destOrd="0" parTransId="{4A36D62C-F898-474C-A088-0B1DE414BF4C}" sibTransId="{448EFE42-0629-234E-B783-921339FCC167}"/>
    <dgm:cxn modelId="{9F7B7258-A748-EA44-8405-C0E6F4567A30}" srcId="{7045F2D7-49E8-6045-A2A0-DB68666EB147}" destId="{FA6BE523-7A22-FD4A-B263-567EE8F15937}" srcOrd="3" destOrd="0" parTransId="{A1E6BD06-DE30-2E43-BF87-8786E3E5C33A}" sibTransId="{3778C3FC-4189-C449-B089-E8E7998D6F61}"/>
    <dgm:cxn modelId="{C9FADA5B-DF12-4B4D-8192-9BE188A53F22}" type="presOf" srcId="{7045F2D7-49E8-6045-A2A0-DB68666EB147}" destId="{A671748F-D3F3-8347-AFE8-E63F1D0A9C35}" srcOrd="0" destOrd="0" presId="urn:microsoft.com/office/officeart/2008/layout/HorizontalMultiLevelHierarchy"/>
    <dgm:cxn modelId="{15B9775D-2336-274F-A0C1-95041438AEC2}" type="presOf" srcId="{43271F41-3FED-2C4C-824F-413C9F6CB266}" destId="{548A2709-9821-9746-98F8-DB8A1596E1D7}" srcOrd="0" destOrd="0" presId="urn:microsoft.com/office/officeart/2008/layout/HorizontalMultiLevelHierarchy"/>
    <dgm:cxn modelId="{0C0F0361-77DC-9C4B-9662-E51365FE981F}" type="presOf" srcId="{416A034F-1ED1-A54A-86A4-3D14150CBA39}" destId="{5AD6B092-A4B0-304D-83CC-672EEEF9542E}" srcOrd="0" destOrd="0" presId="urn:microsoft.com/office/officeart/2008/layout/HorizontalMultiLevelHierarchy"/>
    <dgm:cxn modelId="{95C4C46F-0CAB-E942-830B-815240426C01}" srcId="{7045F2D7-49E8-6045-A2A0-DB68666EB147}" destId="{41914920-4B2F-3240-8DC0-B990E06A9DAF}" srcOrd="1" destOrd="0" parTransId="{52C01923-ED17-7F4A-B934-CEADA5434B56}" sibTransId="{29E3CDF1-0B01-FF45-87D0-FFE8F418B0F4}"/>
    <dgm:cxn modelId="{4EB80C7C-6482-4F46-8A9E-9D5E2E4CE9C8}" type="presOf" srcId="{FA6BE523-7A22-FD4A-B263-567EE8F15937}" destId="{3DB18DB4-259B-7B4A-B8F0-9B9476601890}" srcOrd="0" destOrd="0" presId="urn:microsoft.com/office/officeart/2008/layout/HorizontalMultiLevelHierarchy"/>
    <dgm:cxn modelId="{23007D7F-B6FD-D841-ADA2-E741F7D30AE3}" srcId="{7045F2D7-49E8-6045-A2A0-DB68666EB147}" destId="{43271F41-3FED-2C4C-824F-413C9F6CB266}" srcOrd="0" destOrd="0" parTransId="{3BFD6C29-1619-DF4C-BA3F-767AD6B2D9A9}" sibTransId="{0E7DC0E1-DDA1-774B-B70C-E60940EC5E2C}"/>
    <dgm:cxn modelId="{350DCD8C-49F3-7C49-B942-EBFA89AE028C}" type="presOf" srcId="{A1E6BD06-DE30-2E43-BF87-8786E3E5C33A}" destId="{926A6402-93DC-4848-ACF3-1C99E6120772}" srcOrd="0" destOrd="0" presId="urn:microsoft.com/office/officeart/2008/layout/HorizontalMultiLevelHierarchy"/>
    <dgm:cxn modelId="{D8389496-DD74-B14E-94CB-0E37449806F9}" type="presOf" srcId="{3BFD6C29-1619-DF4C-BA3F-767AD6B2D9A9}" destId="{BDBBD281-FCD8-4745-9B39-B4C7153A550A}" srcOrd="1" destOrd="0" presId="urn:microsoft.com/office/officeart/2008/layout/HorizontalMultiLevelHierarchy"/>
    <dgm:cxn modelId="{7DE5F2BE-DF2C-964B-9080-67D24DAF399E}" type="presOf" srcId="{52C01923-ED17-7F4A-B934-CEADA5434B56}" destId="{B65A7C56-0804-464D-AE2D-D2B6019F001A}" srcOrd="0" destOrd="0" presId="urn:microsoft.com/office/officeart/2008/layout/HorizontalMultiLevelHierarchy"/>
    <dgm:cxn modelId="{A8887DE6-DDDC-9D41-B8DA-C9C6A19E7525}" type="presOf" srcId="{A1E6BD06-DE30-2E43-BF87-8786E3E5C33A}" destId="{42230C53-A7A6-574E-82FE-D1BF3F013037}" srcOrd="1" destOrd="0" presId="urn:microsoft.com/office/officeart/2008/layout/HorizontalMultiLevelHierarchy"/>
    <dgm:cxn modelId="{B6803FF8-C6A8-1F40-81CE-AAF594C8BC1D}" type="presOf" srcId="{52C01923-ED17-7F4A-B934-CEADA5434B56}" destId="{5490CFED-671D-C34E-89BF-1ECCBE5E138B}" srcOrd="1" destOrd="0" presId="urn:microsoft.com/office/officeart/2008/layout/HorizontalMultiLevelHierarchy"/>
    <dgm:cxn modelId="{639146F9-A9E2-8441-802D-6B6BC8F07E24}" type="presOf" srcId="{F1BBAD95-BD3B-F24A-9F20-8D3DAE27B772}" destId="{19F2FD01-25BB-D044-9FB3-D15FCD38D9CB}" srcOrd="0" destOrd="0" presId="urn:microsoft.com/office/officeart/2008/layout/HorizontalMultiLevelHierarchy"/>
    <dgm:cxn modelId="{B9374CDB-7CA0-CF40-95FA-F5EAB0D270D7}" type="presParOf" srcId="{FC518F86-487E-9949-8CAA-0BFFB2F0C891}" destId="{5095AF9C-5DDA-8A4A-B044-8142ABDDA8A0}" srcOrd="0" destOrd="0" presId="urn:microsoft.com/office/officeart/2008/layout/HorizontalMultiLevelHierarchy"/>
    <dgm:cxn modelId="{73A5421A-ECE7-ED42-A684-BC23DB034F2F}" type="presParOf" srcId="{5095AF9C-5DDA-8A4A-B044-8142ABDDA8A0}" destId="{A671748F-D3F3-8347-AFE8-E63F1D0A9C35}" srcOrd="0" destOrd="0" presId="urn:microsoft.com/office/officeart/2008/layout/HorizontalMultiLevelHierarchy"/>
    <dgm:cxn modelId="{5FF797C4-0139-4A41-81A2-1FDAA7DF2302}" type="presParOf" srcId="{5095AF9C-5DDA-8A4A-B044-8142ABDDA8A0}" destId="{82333692-0F16-5341-A413-55DF7F40976B}" srcOrd="1" destOrd="0" presId="urn:microsoft.com/office/officeart/2008/layout/HorizontalMultiLevelHierarchy"/>
    <dgm:cxn modelId="{93552AF7-8EA3-BC4B-8F78-5A93D0226EFF}" type="presParOf" srcId="{82333692-0F16-5341-A413-55DF7F40976B}" destId="{85B69EC5-3903-744B-9CE7-83CE18E668D5}" srcOrd="0" destOrd="0" presId="urn:microsoft.com/office/officeart/2008/layout/HorizontalMultiLevelHierarchy"/>
    <dgm:cxn modelId="{11A1FA04-0477-1046-B38D-40A2E600DCA4}" type="presParOf" srcId="{85B69EC5-3903-744B-9CE7-83CE18E668D5}" destId="{BDBBD281-FCD8-4745-9B39-B4C7153A550A}" srcOrd="0" destOrd="0" presId="urn:microsoft.com/office/officeart/2008/layout/HorizontalMultiLevelHierarchy"/>
    <dgm:cxn modelId="{163C28CC-FDD4-274D-8D57-87E7393741D7}" type="presParOf" srcId="{82333692-0F16-5341-A413-55DF7F40976B}" destId="{CB82F7BE-BB41-7841-88FB-986347D5F400}" srcOrd="1" destOrd="0" presId="urn:microsoft.com/office/officeart/2008/layout/HorizontalMultiLevelHierarchy"/>
    <dgm:cxn modelId="{B7A76829-C85A-3B4C-B72E-8FA245C3490A}" type="presParOf" srcId="{CB82F7BE-BB41-7841-88FB-986347D5F400}" destId="{548A2709-9821-9746-98F8-DB8A1596E1D7}" srcOrd="0" destOrd="0" presId="urn:microsoft.com/office/officeart/2008/layout/HorizontalMultiLevelHierarchy"/>
    <dgm:cxn modelId="{045B18D7-52D5-5D47-B645-A683B3480DC0}" type="presParOf" srcId="{CB82F7BE-BB41-7841-88FB-986347D5F400}" destId="{28A9F058-2826-FD4A-9FB8-646A79BD6036}" srcOrd="1" destOrd="0" presId="urn:microsoft.com/office/officeart/2008/layout/HorizontalMultiLevelHierarchy"/>
    <dgm:cxn modelId="{C52E560E-645A-9145-ADD5-67375A261596}" type="presParOf" srcId="{82333692-0F16-5341-A413-55DF7F40976B}" destId="{B65A7C56-0804-464D-AE2D-D2B6019F001A}" srcOrd="2" destOrd="0" presId="urn:microsoft.com/office/officeart/2008/layout/HorizontalMultiLevelHierarchy"/>
    <dgm:cxn modelId="{5993234B-6CA4-C542-80B4-0C906D810AFB}" type="presParOf" srcId="{B65A7C56-0804-464D-AE2D-D2B6019F001A}" destId="{5490CFED-671D-C34E-89BF-1ECCBE5E138B}" srcOrd="0" destOrd="0" presId="urn:microsoft.com/office/officeart/2008/layout/HorizontalMultiLevelHierarchy"/>
    <dgm:cxn modelId="{029A0439-561A-B941-9192-A5F097652B17}" type="presParOf" srcId="{82333692-0F16-5341-A413-55DF7F40976B}" destId="{343083A1-0C13-D545-B9B5-17859C9CDF63}" srcOrd="3" destOrd="0" presId="urn:microsoft.com/office/officeart/2008/layout/HorizontalMultiLevelHierarchy"/>
    <dgm:cxn modelId="{81471242-5BBA-2941-BFC8-CC912BE34039}" type="presParOf" srcId="{343083A1-0C13-D545-B9B5-17859C9CDF63}" destId="{B1D06B45-4497-F844-92DF-3D0A048A5DDB}" srcOrd="0" destOrd="0" presId="urn:microsoft.com/office/officeart/2008/layout/HorizontalMultiLevelHierarchy"/>
    <dgm:cxn modelId="{97B92DDD-88EC-0541-B9D8-73CDC597B42A}" type="presParOf" srcId="{343083A1-0C13-D545-B9B5-17859C9CDF63}" destId="{901E9AE9-3E04-3E44-B9FA-6374D3ADF5E1}" srcOrd="1" destOrd="0" presId="urn:microsoft.com/office/officeart/2008/layout/HorizontalMultiLevelHierarchy"/>
    <dgm:cxn modelId="{B88C013F-665D-9145-9963-5AFF6DA701FE}" type="presParOf" srcId="{82333692-0F16-5341-A413-55DF7F40976B}" destId="{5AD6B092-A4B0-304D-83CC-672EEEF9542E}" srcOrd="4" destOrd="0" presId="urn:microsoft.com/office/officeart/2008/layout/HorizontalMultiLevelHierarchy"/>
    <dgm:cxn modelId="{EF8538F4-B180-2246-8C19-D3AF61B262CD}" type="presParOf" srcId="{5AD6B092-A4B0-304D-83CC-672EEEF9542E}" destId="{CBFA0513-6C31-3546-9F3F-2E3FE70D4215}" srcOrd="0" destOrd="0" presId="urn:microsoft.com/office/officeart/2008/layout/HorizontalMultiLevelHierarchy"/>
    <dgm:cxn modelId="{BDEFAA19-F45A-CC4B-A8C6-0257F3F4CC4B}" type="presParOf" srcId="{82333692-0F16-5341-A413-55DF7F40976B}" destId="{D69FEA92-8250-9345-9000-E40E740D5695}" srcOrd="5" destOrd="0" presId="urn:microsoft.com/office/officeart/2008/layout/HorizontalMultiLevelHierarchy"/>
    <dgm:cxn modelId="{DC409A2A-6B04-6046-A7A2-14AE658BA96B}" type="presParOf" srcId="{D69FEA92-8250-9345-9000-E40E740D5695}" destId="{19F2FD01-25BB-D044-9FB3-D15FCD38D9CB}" srcOrd="0" destOrd="0" presId="urn:microsoft.com/office/officeart/2008/layout/HorizontalMultiLevelHierarchy"/>
    <dgm:cxn modelId="{C99B993F-B890-4C4B-B37D-9DBCC4EBB499}" type="presParOf" srcId="{D69FEA92-8250-9345-9000-E40E740D5695}" destId="{DC56CAB9-6153-AB4F-A8DD-DA3AE17BBD0D}" srcOrd="1" destOrd="0" presId="urn:microsoft.com/office/officeart/2008/layout/HorizontalMultiLevelHierarchy"/>
    <dgm:cxn modelId="{3899F079-784E-0345-A383-AC9AA72ED09A}" type="presParOf" srcId="{82333692-0F16-5341-A413-55DF7F40976B}" destId="{926A6402-93DC-4848-ACF3-1C99E6120772}" srcOrd="6" destOrd="0" presId="urn:microsoft.com/office/officeart/2008/layout/HorizontalMultiLevelHierarchy"/>
    <dgm:cxn modelId="{D7B92B68-1836-C743-A0C4-DE9C9DE00CE6}" type="presParOf" srcId="{926A6402-93DC-4848-ACF3-1C99E6120772}" destId="{42230C53-A7A6-574E-82FE-D1BF3F013037}" srcOrd="0" destOrd="0" presId="urn:microsoft.com/office/officeart/2008/layout/HorizontalMultiLevelHierarchy"/>
    <dgm:cxn modelId="{7C9AC87D-524A-0B48-8E34-7DF1D798041F}" type="presParOf" srcId="{82333692-0F16-5341-A413-55DF7F40976B}" destId="{E586BF98-0A54-8549-AE30-E38270D1164C}" srcOrd="7" destOrd="0" presId="urn:microsoft.com/office/officeart/2008/layout/HorizontalMultiLevelHierarchy"/>
    <dgm:cxn modelId="{ECA6F426-25B9-DB43-A012-4A858E378B18}" type="presParOf" srcId="{E586BF98-0A54-8549-AE30-E38270D1164C}" destId="{3DB18DB4-259B-7B4A-B8F0-9B9476601890}" srcOrd="0" destOrd="0" presId="urn:microsoft.com/office/officeart/2008/layout/HorizontalMultiLevelHierarchy"/>
    <dgm:cxn modelId="{0F2B307D-0CDB-2441-8D31-2BB8FEEC7790}" type="presParOf" srcId="{E586BF98-0A54-8549-AE30-E38270D1164C}" destId="{0ED40B20-9C1F-3841-82FA-A97D2318DB8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6A6402-93DC-4848-ACF3-1C99E6120772}">
      <dsp:nvSpPr>
        <dsp:cNvPr id="0" name=""/>
        <dsp:cNvSpPr/>
      </dsp:nvSpPr>
      <dsp:spPr>
        <a:xfrm>
          <a:off x="1711731" y="1958823"/>
          <a:ext cx="487342" cy="1392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3671" y="0"/>
              </a:lnTo>
              <a:lnTo>
                <a:pt x="243671" y="1392937"/>
              </a:lnTo>
              <a:lnTo>
                <a:pt x="487342" y="1392937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918509" y="2618398"/>
        <a:ext cx="73786" cy="73786"/>
      </dsp:txXfrm>
    </dsp:sp>
    <dsp:sp modelId="{5AD6B092-A4B0-304D-83CC-672EEEF9542E}">
      <dsp:nvSpPr>
        <dsp:cNvPr id="0" name=""/>
        <dsp:cNvSpPr/>
      </dsp:nvSpPr>
      <dsp:spPr>
        <a:xfrm>
          <a:off x="1711731" y="1958823"/>
          <a:ext cx="487342" cy="464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3671" y="0"/>
              </a:lnTo>
              <a:lnTo>
                <a:pt x="243671" y="464312"/>
              </a:lnTo>
              <a:lnTo>
                <a:pt x="487342" y="464312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938574" y="2174151"/>
        <a:ext cx="33655" cy="33655"/>
      </dsp:txXfrm>
    </dsp:sp>
    <dsp:sp modelId="{B65A7C56-0804-464D-AE2D-D2B6019F001A}">
      <dsp:nvSpPr>
        <dsp:cNvPr id="0" name=""/>
        <dsp:cNvSpPr/>
      </dsp:nvSpPr>
      <dsp:spPr>
        <a:xfrm>
          <a:off x="1711731" y="1494511"/>
          <a:ext cx="487342" cy="464312"/>
        </a:xfrm>
        <a:custGeom>
          <a:avLst/>
          <a:gdLst/>
          <a:ahLst/>
          <a:cxnLst/>
          <a:rect l="0" t="0" r="0" b="0"/>
          <a:pathLst>
            <a:path>
              <a:moveTo>
                <a:pt x="0" y="464312"/>
              </a:moveTo>
              <a:lnTo>
                <a:pt x="243671" y="464312"/>
              </a:lnTo>
              <a:lnTo>
                <a:pt x="243671" y="0"/>
              </a:lnTo>
              <a:lnTo>
                <a:pt x="487342" y="0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938574" y="1709839"/>
        <a:ext cx="33655" cy="33655"/>
      </dsp:txXfrm>
    </dsp:sp>
    <dsp:sp modelId="{85B69EC5-3903-744B-9CE7-83CE18E668D5}">
      <dsp:nvSpPr>
        <dsp:cNvPr id="0" name=""/>
        <dsp:cNvSpPr/>
      </dsp:nvSpPr>
      <dsp:spPr>
        <a:xfrm>
          <a:off x="1711731" y="565886"/>
          <a:ext cx="487342" cy="1392937"/>
        </a:xfrm>
        <a:custGeom>
          <a:avLst/>
          <a:gdLst/>
          <a:ahLst/>
          <a:cxnLst/>
          <a:rect l="0" t="0" r="0" b="0"/>
          <a:pathLst>
            <a:path>
              <a:moveTo>
                <a:pt x="0" y="1392937"/>
              </a:moveTo>
              <a:lnTo>
                <a:pt x="243671" y="1392937"/>
              </a:lnTo>
              <a:lnTo>
                <a:pt x="243671" y="0"/>
              </a:lnTo>
              <a:lnTo>
                <a:pt x="487342" y="0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918509" y="1225461"/>
        <a:ext cx="73786" cy="73786"/>
      </dsp:txXfrm>
    </dsp:sp>
    <dsp:sp modelId="{A671748F-D3F3-8347-AFE8-E63F1D0A9C35}">
      <dsp:nvSpPr>
        <dsp:cNvPr id="0" name=""/>
        <dsp:cNvSpPr/>
      </dsp:nvSpPr>
      <dsp:spPr>
        <a:xfrm rot="16200000">
          <a:off x="-614718" y="1587373"/>
          <a:ext cx="3909999" cy="74289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2000"/>
                <a:alpha val="60000"/>
                <a:satMod val="109000"/>
                <a:lum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zh-CN" sz="2400" kern="1200" dirty="0"/>
            <a:t>Tissue classification in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zh-CN" sz="2400" kern="1200" dirty="0"/>
            <a:t>primary colorectal tumors </a:t>
          </a:r>
          <a:endParaRPr lang="zh-CN" altLang="en-US" sz="2400" kern="1200" dirty="0"/>
        </a:p>
      </dsp:txBody>
      <dsp:txXfrm>
        <a:off x="-614718" y="1587373"/>
        <a:ext cx="3909999" cy="742899"/>
      </dsp:txXfrm>
    </dsp:sp>
    <dsp:sp modelId="{548A2709-9821-9746-98F8-DB8A1596E1D7}">
      <dsp:nvSpPr>
        <dsp:cNvPr id="0" name=""/>
        <dsp:cNvSpPr/>
      </dsp:nvSpPr>
      <dsp:spPr>
        <a:xfrm>
          <a:off x="2199073" y="194436"/>
          <a:ext cx="1799608" cy="74289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2000"/>
                <a:alpha val="60000"/>
                <a:satMod val="109000"/>
                <a:lumMod val="1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Original</a:t>
          </a:r>
          <a:endParaRPr lang="zh-CN" altLang="en-US" sz="2000" kern="1200" dirty="0"/>
        </a:p>
      </dsp:txBody>
      <dsp:txXfrm>
        <a:off x="2199073" y="194436"/>
        <a:ext cx="1799608" cy="742899"/>
      </dsp:txXfrm>
    </dsp:sp>
    <dsp:sp modelId="{B1D06B45-4497-F844-92DF-3D0A048A5DDB}">
      <dsp:nvSpPr>
        <dsp:cNvPr id="0" name=""/>
        <dsp:cNvSpPr/>
      </dsp:nvSpPr>
      <dsp:spPr>
        <a:xfrm>
          <a:off x="2199073" y="1123061"/>
          <a:ext cx="1799608" cy="742899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DCGAN</a:t>
          </a:r>
          <a:endParaRPr lang="zh-CN" altLang="en-US" sz="2000" kern="1200" dirty="0"/>
        </a:p>
      </dsp:txBody>
      <dsp:txXfrm>
        <a:off x="2199073" y="1123061"/>
        <a:ext cx="1799608" cy="742899"/>
      </dsp:txXfrm>
    </dsp:sp>
    <dsp:sp modelId="{19F2FD01-25BB-D044-9FB3-D15FCD38D9CB}">
      <dsp:nvSpPr>
        <dsp:cNvPr id="0" name=""/>
        <dsp:cNvSpPr/>
      </dsp:nvSpPr>
      <dsp:spPr>
        <a:xfrm>
          <a:off x="2199073" y="2051685"/>
          <a:ext cx="1799608" cy="74289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2000"/>
                <a:alpha val="60000"/>
                <a:satMod val="109000"/>
                <a:lumMod val="1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PCA</a:t>
          </a:r>
          <a:endParaRPr lang="zh-CN" altLang="en-US" sz="2000" kern="1200" dirty="0"/>
        </a:p>
      </dsp:txBody>
      <dsp:txXfrm>
        <a:off x="2199073" y="2051685"/>
        <a:ext cx="1799608" cy="742899"/>
      </dsp:txXfrm>
    </dsp:sp>
    <dsp:sp modelId="{3DB18DB4-259B-7B4A-B8F0-9B9476601890}">
      <dsp:nvSpPr>
        <dsp:cNvPr id="0" name=""/>
        <dsp:cNvSpPr/>
      </dsp:nvSpPr>
      <dsp:spPr>
        <a:xfrm>
          <a:off x="2199073" y="2980310"/>
          <a:ext cx="1799608" cy="74289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2000"/>
                <a:alpha val="60000"/>
                <a:satMod val="109000"/>
                <a:lumMod val="1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DCGAN+PCA</a:t>
          </a:r>
          <a:endParaRPr lang="zh-CN" altLang="en-US" sz="2000" kern="1200" dirty="0"/>
        </a:p>
      </dsp:txBody>
      <dsp:txXfrm>
        <a:off x="2199073" y="2980310"/>
        <a:ext cx="1799608" cy="742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88826268-EC51-AA4A-A6AE-9A6C644E7C13}" type="datetimeFigureOut">
              <a:rPr kumimoji="1" lang="zh-CN" altLang="en-US" smtClean="0"/>
              <a:t>2020/5/26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FA32CB4-5DB0-0844-BC13-C9CD724A21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9069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26268-EC51-AA4A-A6AE-9A6C644E7C13}" type="datetimeFigureOut">
              <a:rPr kumimoji="1" lang="zh-CN" altLang="en-US" smtClean="0"/>
              <a:t>2020/5/26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2CB4-5DB0-0844-BC13-C9CD724A21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345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8826268-EC51-AA4A-A6AE-9A6C644E7C13}" type="datetimeFigureOut">
              <a:rPr kumimoji="1" lang="zh-CN" altLang="en-US" smtClean="0"/>
              <a:t>2020/5/26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FA32CB4-5DB0-0844-BC13-C9CD724A21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785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26268-EC51-AA4A-A6AE-9A6C644E7C13}" type="datetimeFigureOut">
              <a:rPr kumimoji="1" lang="zh-CN" altLang="en-US" smtClean="0"/>
              <a:t>2020/5/26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2CB4-5DB0-0844-BC13-C9CD724A21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1423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8826268-EC51-AA4A-A6AE-9A6C644E7C13}" type="datetimeFigureOut">
              <a:rPr kumimoji="1" lang="zh-CN" altLang="en-US" smtClean="0"/>
              <a:t>2020/5/26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FA32CB4-5DB0-0844-BC13-C9CD724A21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575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8826268-EC51-AA4A-A6AE-9A6C644E7C13}" type="datetimeFigureOut">
              <a:rPr kumimoji="1" lang="zh-CN" altLang="en-US" smtClean="0"/>
              <a:t>2020/5/26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FA32CB4-5DB0-0844-BC13-C9CD724A21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9932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8826268-EC51-AA4A-A6AE-9A6C644E7C13}" type="datetimeFigureOut">
              <a:rPr kumimoji="1" lang="zh-CN" altLang="en-US" smtClean="0"/>
              <a:t>2020/5/26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FA32CB4-5DB0-0844-BC13-C9CD724A21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5074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26268-EC51-AA4A-A6AE-9A6C644E7C13}" type="datetimeFigureOut">
              <a:rPr kumimoji="1" lang="zh-CN" altLang="en-US" smtClean="0"/>
              <a:t>2020/5/26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2CB4-5DB0-0844-BC13-C9CD724A21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371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8826268-EC51-AA4A-A6AE-9A6C644E7C13}" type="datetimeFigureOut">
              <a:rPr kumimoji="1" lang="zh-CN" altLang="en-US" smtClean="0"/>
              <a:t>2020/5/26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FA32CB4-5DB0-0844-BC13-C9CD724A21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1121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26268-EC51-AA4A-A6AE-9A6C644E7C13}" type="datetimeFigureOut">
              <a:rPr kumimoji="1" lang="zh-CN" altLang="en-US" smtClean="0"/>
              <a:t>2020/5/26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2CB4-5DB0-0844-BC13-C9CD724A21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8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8826268-EC51-AA4A-A6AE-9A6C644E7C13}" type="datetimeFigureOut">
              <a:rPr kumimoji="1" lang="zh-CN" altLang="en-US" smtClean="0"/>
              <a:t>2020/5/26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FFA32CB4-5DB0-0844-BC13-C9CD724A21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1108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26268-EC51-AA4A-A6AE-9A6C644E7C13}" type="datetimeFigureOut">
              <a:rPr kumimoji="1" lang="zh-CN" altLang="en-US" smtClean="0"/>
              <a:t>2020/5/26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32CB4-5DB0-0844-BC13-C9CD724A21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3774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79" r:id="rId7"/>
    <p:sldLayoutId id="2147484180" r:id="rId8"/>
    <p:sldLayoutId id="2147484181" r:id="rId9"/>
    <p:sldLayoutId id="2147484182" r:id="rId10"/>
    <p:sldLayoutId id="2147484183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D235430E-CEC4-6A46-BC46-C3062AE65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4" r="789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471DB17-216B-8D46-94AC-1C707FAA47DA}"/>
              </a:ext>
            </a:extLst>
          </p:cNvPr>
          <p:cNvSpPr txBox="1"/>
          <p:nvPr/>
        </p:nvSpPr>
        <p:spPr>
          <a:xfrm>
            <a:off x="7640132" y="4837582"/>
            <a:ext cx="195919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CN" sz="1600" dirty="0">
                <a:latin typeface="Comic Sans MS" panose="030F0902030302020204" pitchFamily="66" charset="0"/>
              </a:rPr>
              <a:t>YANG,</a:t>
            </a:r>
            <a:r>
              <a:rPr kumimoji="1" lang="zh-CN" altLang="en-US" sz="16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1600" dirty="0" err="1">
                <a:latin typeface="Comic Sans MS" panose="030F0902030302020204" pitchFamily="66" charset="0"/>
              </a:rPr>
              <a:t>Yingxi</a:t>
            </a:r>
            <a:endParaRPr kumimoji="1" lang="en-US" altLang="zh-CN" sz="1600" dirty="0">
              <a:latin typeface="Comic Sans MS" panose="030F0902030302020204" pitchFamily="66" charset="0"/>
            </a:endParaRPr>
          </a:p>
          <a:p>
            <a:pPr>
              <a:spcAft>
                <a:spcPts val="600"/>
              </a:spcAft>
            </a:pPr>
            <a:r>
              <a:rPr kumimoji="1" lang="en" altLang="zh-CN" sz="1600" dirty="0">
                <a:latin typeface="Comic Sans MS" panose="030F0902030302020204" pitchFamily="66" charset="0"/>
              </a:rPr>
              <a:t>WONG, Kwan Long</a:t>
            </a:r>
          </a:p>
          <a:p>
            <a:pPr>
              <a:spcAft>
                <a:spcPts val="600"/>
              </a:spcAft>
            </a:pPr>
            <a:r>
              <a:rPr kumimoji="1" lang="en-US" altLang="zh-CN" sz="1600" dirty="0">
                <a:latin typeface="Comic Sans MS" panose="030F0902030302020204" pitchFamily="66" charset="0"/>
              </a:rPr>
              <a:t>HUANG</a:t>
            </a:r>
            <a:r>
              <a:rPr kumimoji="1" lang="en" altLang="zh-CN" sz="1600" dirty="0">
                <a:latin typeface="Comic Sans MS" panose="030F0902030302020204" pitchFamily="66" charset="0"/>
              </a:rPr>
              <a:t>,</a:t>
            </a:r>
            <a:r>
              <a:rPr kumimoji="1" lang="zh-CN" altLang="en-US" sz="16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1600" dirty="0" err="1">
                <a:latin typeface="Comic Sans MS" panose="030F0902030302020204" pitchFamily="66" charset="0"/>
              </a:rPr>
              <a:t>Hanli</a:t>
            </a:r>
            <a:r>
              <a:rPr kumimoji="1" lang="en" altLang="zh-CN" sz="1600" dirty="0">
                <a:latin typeface="Comic Sans MS" panose="030F0902030302020204" pitchFamily="66" charset="0"/>
              </a:rPr>
              <a:t> </a:t>
            </a:r>
            <a:endParaRPr kumimoji="1" lang="zh-CN" altLang="en-US" sz="1600" dirty="0">
              <a:latin typeface="Comic Sans MS" panose="030F0902030302020204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BC5AD0-3062-0041-82F0-6F1708F105DB}"/>
              </a:ext>
            </a:extLst>
          </p:cNvPr>
          <p:cNvSpPr txBox="1"/>
          <p:nvPr/>
        </p:nvSpPr>
        <p:spPr>
          <a:xfrm>
            <a:off x="468086" y="2959215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ea typeface="+mj-ea"/>
                <a:cs typeface="+mj-cs"/>
              </a:rPr>
              <a:t>Tissue classification in primary colorectal tumors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4220C3-7922-684B-AE9F-CCB93CD0EA04}"/>
              </a:ext>
            </a:extLst>
          </p:cNvPr>
          <p:cNvSpPr txBox="1"/>
          <p:nvPr/>
        </p:nvSpPr>
        <p:spPr>
          <a:xfrm>
            <a:off x="4772416" y="74655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5197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167A22B-8364-1444-A20B-DA9CE8728DF0}"/>
              </a:ext>
            </a:extLst>
          </p:cNvPr>
          <p:cNvSpPr/>
          <p:nvPr/>
        </p:nvSpPr>
        <p:spPr>
          <a:xfrm>
            <a:off x="-100209" y="-137786"/>
            <a:ext cx="12463397" cy="1089764"/>
          </a:xfrm>
          <a:prstGeom prst="rect">
            <a:avLst/>
          </a:prstGeom>
          <a:solidFill>
            <a:srgbClr val="4472C4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4FA4F81-328F-8B47-8B23-C98C4497E9FF}"/>
              </a:ext>
            </a:extLst>
          </p:cNvPr>
          <p:cNvSpPr/>
          <p:nvPr/>
        </p:nvSpPr>
        <p:spPr>
          <a:xfrm>
            <a:off x="236946" y="225561"/>
            <a:ext cx="1484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8297D"/>
                </a:solidFill>
                <a:latin typeface="Helvetica" pitchFamily="2" charset="0"/>
              </a:rPr>
              <a:t>Results</a:t>
            </a:r>
            <a:endParaRPr lang="en" altLang="zh-CN" sz="2800" b="1" dirty="0">
              <a:solidFill>
                <a:srgbClr val="08297D"/>
              </a:solidFill>
              <a:effectLst/>
              <a:latin typeface="Helvetica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5B12EF-B4C2-4649-9D0F-0F26B4026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764" y="50104"/>
            <a:ext cx="602620" cy="8300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36A529-2017-EB43-B7E0-91332C8C1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57" y="1875065"/>
            <a:ext cx="6428014" cy="427551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9EE1BE2-59DE-BF4B-A4FB-91B45C75ECDC}"/>
              </a:ext>
            </a:extLst>
          </p:cNvPr>
          <p:cNvSpPr/>
          <p:nvPr/>
        </p:nvSpPr>
        <p:spPr>
          <a:xfrm>
            <a:off x="516400" y="1121620"/>
            <a:ext cx="6878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Part</a:t>
            </a:r>
            <a:r>
              <a:rPr lang="en-US" altLang="zh-CN" sz="2400" dirty="0"/>
              <a:t> 2</a:t>
            </a:r>
            <a:r>
              <a:rPr lang="zh-CN" altLang="en-US" sz="2400" dirty="0"/>
              <a:t>. Classification results with </a:t>
            </a:r>
            <a:r>
              <a:rPr lang="en-US" altLang="zh-CN" sz="2400" dirty="0"/>
              <a:t>d</a:t>
            </a:r>
            <a:r>
              <a:rPr lang="zh-CN" altLang="en-US" sz="2400" dirty="0"/>
              <a:t>eep learning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B9E570-1FBF-C445-BB2F-AEBDAC80C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414" y="2231571"/>
            <a:ext cx="4893129" cy="326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45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BEFCA63-3F2D-FE48-AB7A-9CA9C19A0DFA}"/>
              </a:ext>
            </a:extLst>
          </p:cNvPr>
          <p:cNvSpPr/>
          <p:nvPr/>
        </p:nvSpPr>
        <p:spPr>
          <a:xfrm>
            <a:off x="-100209" y="-137786"/>
            <a:ext cx="12463397" cy="1089764"/>
          </a:xfrm>
          <a:prstGeom prst="rect">
            <a:avLst/>
          </a:prstGeom>
          <a:solidFill>
            <a:srgbClr val="92D05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6A69C9E-0878-4845-8121-045CBA1290E2}"/>
              </a:ext>
            </a:extLst>
          </p:cNvPr>
          <p:cNvSpPr/>
          <p:nvPr/>
        </p:nvSpPr>
        <p:spPr>
          <a:xfrm>
            <a:off x="236946" y="225561"/>
            <a:ext cx="21419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  <a:latin typeface="Helvetica" pitchFamily="2" charset="0"/>
              </a:rPr>
              <a:t>Conclusion</a:t>
            </a:r>
            <a:endParaRPr lang="en" altLang="zh-CN" sz="2800" b="1" dirty="0">
              <a:solidFill>
                <a:srgbClr val="00B050"/>
              </a:solidFill>
              <a:effectLst/>
              <a:latin typeface="Helvetica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0BD12D-D0CA-FF4F-9571-1903C2775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764" y="50104"/>
            <a:ext cx="602620" cy="830024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169355EE-458F-1C49-BE16-8163CE7A5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432755"/>
              </p:ext>
            </p:extLst>
          </p:nvPr>
        </p:nvGraphicFramePr>
        <p:xfrm>
          <a:off x="-613229" y="1959428"/>
          <a:ext cx="4967514" cy="3917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520318E-0EF3-4647-BECC-785413D4EBE6}"/>
              </a:ext>
            </a:extLst>
          </p:cNvPr>
          <p:cNvSpPr txBox="1"/>
          <p:nvPr/>
        </p:nvSpPr>
        <p:spPr>
          <a:xfrm>
            <a:off x="3682571" y="1959428"/>
            <a:ext cx="8089369" cy="378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" altLang="zh-CN" dirty="0"/>
              <a:t>DCGAN could help ‘enlarging’ the dataset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" altLang="zh-CN" dirty="0"/>
              <a:t>Good choice for small datasets </a:t>
            </a:r>
            <a:r>
              <a:rPr kumimoji="1" lang="en" altLang="zh-CN" dirty="0" err="1"/>
              <a:t>i.e</a:t>
            </a:r>
            <a:r>
              <a:rPr kumimoji="1" lang="en" altLang="zh-CN" dirty="0"/>
              <a:t> medical data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/>
              <a:t>PCA-reconstructed data achieved relatively high accuracy despite using less information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/>
              <a:t>Important features were retained</a:t>
            </a:r>
            <a:endParaRPr kumimoji="1" lang="en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/>
              <a:t>Future Works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/>
              <a:t>Classification of multi-class data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/>
              <a:t>Computational efficiency evaluation </a:t>
            </a:r>
            <a:r>
              <a:rPr kumimoji="1" lang="en-US" altLang="zh-CN"/>
              <a:t>of PCA-reconstructed data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5523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1F8BD2-1F57-A146-9621-BC30E6E6CB61}"/>
              </a:ext>
            </a:extLst>
          </p:cNvPr>
          <p:cNvSpPr txBox="1"/>
          <p:nvPr/>
        </p:nvSpPr>
        <p:spPr>
          <a:xfrm>
            <a:off x="4747364" y="4910203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Comic Sans MS" panose="030F0902030302020204" pitchFamily="66" charset="0"/>
              </a:rPr>
              <a:t>Thanks!</a:t>
            </a:r>
            <a:endParaRPr kumimoji="1" lang="zh-CN" altLang="en-US" sz="2800" dirty="0">
              <a:latin typeface="Comic Sans MS" panose="030F09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28C062-5D03-A842-8097-24B0C5CE9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33" y="1800356"/>
            <a:ext cx="3810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50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DB6A96C-5138-9844-BACE-C8A8A2769431}"/>
              </a:ext>
            </a:extLst>
          </p:cNvPr>
          <p:cNvSpPr txBox="1"/>
          <p:nvPr/>
        </p:nvSpPr>
        <p:spPr>
          <a:xfrm>
            <a:off x="4872624" y="289351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rgbClr val="7030A0"/>
                </a:solidFill>
                <a:latin typeface="Comic Sans MS" panose="030F0902030302020204" pitchFamily="66" charset="0"/>
              </a:rPr>
              <a:t>Q</a:t>
            </a:r>
            <a:r>
              <a:rPr kumimoji="1" lang="zh-CN" altLang="en-US" sz="36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3600" dirty="0">
                <a:latin typeface="Comic Sans MS" panose="030F0902030302020204" pitchFamily="66" charset="0"/>
              </a:rPr>
              <a:t>&amp;</a:t>
            </a:r>
            <a:r>
              <a:rPr kumimoji="1" lang="zh-CN" altLang="en-US" sz="36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3600" dirty="0">
                <a:solidFill>
                  <a:srgbClr val="C00000"/>
                </a:solidFill>
                <a:latin typeface="Comic Sans MS" panose="030F0902030302020204" pitchFamily="66" charset="0"/>
              </a:rPr>
              <a:t>A</a:t>
            </a:r>
            <a:endParaRPr kumimoji="1" lang="zh-CN" altLang="en-US" sz="3600" dirty="0">
              <a:solidFill>
                <a:srgbClr val="C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156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0991FAE-B849-144B-80E8-1263E94D4772}"/>
              </a:ext>
            </a:extLst>
          </p:cNvPr>
          <p:cNvSpPr txBox="1"/>
          <p:nvPr/>
        </p:nvSpPr>
        <p:spPr>
          <a:xfrm>
            <a:off x="2079171" y="1382485"/>
            <a:ext cx="8810425" cy="3909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2400" dirty="0">
                <a:latin typeface="Comic Sans MS" panose="030F0902030302020204" pitchFamily="66" charset="0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2400" dirty="0">
                <a:latin typeface="Comic Sans MS" panose="030F0902030302020204" pitchFamily="66" charset="0"/>
              </a:rPr>
              <a:t>Data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2400" dirty="0">
                <a:latin typeface="Comic Sans MS" panose="030F0902030302020204" pitchFamily="66" charset="0"/>
              </a:rPr>
              <a:t>Methodology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2400" dirty="0">
                <a:latin typeface="Comic Sans MS" panose="030F0902030302020204" pitchFamily="66" charset="0"/>
              </a:rPr>
              <a:t>Results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omic Sans MS" panose="030F0902030302020204" pitchFamily="66" charset="0"/>
              </a:rPr>
              <a:t>Part 1:</a:t>
            </a:r>
            <a:r>
              <a:rPr kumimoji="1" lang="zh-CN" altLang="en-US" sz="2400" dirty="0">
                <a:latin typeface="Comic Sans MS" panose="030F0902030302020204" pitchFamily="66" charset="0"/>
              </a:rPr>
              <a:t> </a:t>
            </a:r>
            <a:r>
              <a:rPr kumimoji="1" lang="en" altLang="zh-CN" sz="2400" dirty="0">
                <a:latin typeface="Comic Sans MS" panose="030F0902030302020204" pitchFamily="66" charset="0"/>
              </a:rPr>
              <a:t>Generative results of tumor or stroma samples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omic Sans MS" panose="030F0902030302020204" pitchFamily="66" charset="0"/>
              </a:rPr>
              <a:t>Part 2:</a:t>
            </a:r>
            <a:r>
              <a:rPr kumimoji="1" lang="zh-CN" altLang="en-US" sz="2400" dirty="0">
                <a:latin typeface="Comic Sans MS" panose="030F0902030302020204" pitchFamily="66" charset="0"/>
              </a:rPr>
              <a:t> </a:t>
            </a:r>
            <a:r>
              <a:rPr kumimoji="1" lang="en" altLang="zh-CN" sz="2400" dirty="0">
                <a:latin typeface="Comic Sans MS" panose="030F0902030302020204" pitchFamily="66" charset="0"/>
              </a:rPr>
              <a:t>Classification results with deep learning </a:t>
            </a:r>
            <a:endParaRPr kumimoji="1" lang="en-US" altLang="zh-CN" sz="2400" dirty="0">
              <a:latin typeface="Comic Sans MS" panose="030F0902030302020204" pitchFamily="66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2400" dirty="0">
                <a:latin typeface="Comic Sans MS" panose="030F0902030302020204" pitchFamily="66" charset="0"/>
              </a:rPr>
              <a:t>Conclusion</a:t>
            </a:r>
            <a:endParaRPr kumimoji="1" lang="en" altLang="zh-CN" sz="2400" dirty="0">
              <a:latin typeface="Comic Sans MS" panose="030F0902030302020204" pitchFamily="66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A43183-1310-E24D-8A4D-094090D9EE12}"/>
              </a:ext>
            </a:extLst>
          </p:cNvPr>
          <p:cNvSpPr txBox="1"/>
          <p:nvPr/>
        </p:nvSpPr>
        <p:spPr>
          <a:xfrm>
            <a:off x="533401" y="337457"/>
            <a:ext cx="167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Comic Sans MS" panose="030F0902030302020204" pitchFamily="66" charset="0"/>
              </a:rPr>
              <a:t>Contents</a:t>
            </a:r>
            <a:endParaRPr kumimoji="1" lang="zh-CN" altLang="en-US" sz="2800" dirty="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220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E76BBE7-DE15-1540-B972-395D106592EB}"/>
              </a:ext>
            </a:extLst>
          </p:cNvPr>
          <p:cNvSpPr/>
          <p:nvPr/>
        </p:nvSpPr>
        <p:spPr>
          <a:xfrm>
            <a:off x="-100209" y="-137786"/>
            <a:ext cx="12463397" cy="1089764"/>
          </a:xfrm>
          <a:prstGeom prst="rect">
            <a:avLst/>
          </a:prstGeom>
          <a:solidFill>
            <a:srgbClr val="4472C4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0465D4-4CAA-0246-8919-4B993154C7DD}"/>
              </a:ext>
            </a:extLst>
          </p:cNvPr>
          <p:cNvSpPr/>
          <p:nvPr/>
        </p:nvSpPr>
        <p:spPr>
          <a:xfrm>
            <a:off x="236946" y="225561"/>
            <a:ext cx="4798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8297D"/>
                </a:solidFill>
                <a:effectLst/>
                <a:latin typeface="Helvetica" pitchFamily="2" charset="0"/>
              </a:rPr>
              <a:t>Introduction - Background</a:t>
            </a:r>
            <a:endParaRPr lang="en" altLang="zh-CN" sz="2800" b="1" dirty="0">
              <a:solidFill>
                <a:srgbClr val="08297D"/>
              </a:solidFill>
              <a:effectLst/>
              <a:latin typeface="Helvetica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386842-50FE-604F-9682-851B9539C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764" y="50104"/>
            <a:ext cx="602620" cy="83002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F1B3FA5-5058-6A46-9A96-7BEAB5C110A7}"/>
              </a:ext>
            </a:extLst>
          </p:cNvPr>
          <p:cNvSpPr/>
          <p:nvPr/>
        </p:nvSpPr>
        <p:spPr>
          <a:xfrm>
            <a:off x="5445809" y="2411496"/>
            <a:ext cx="608024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latin typeface="Rockwell" panose="02060603020205020403" pitchFamily="18" charset="0"/>
              </a:rPr>
              <a:t>Cancer is </a:t>
            </a:r>
            <a:r>
              <a:rPr lang="en-US" altLang="zh-CN" dirty="0">
                <a:latin typeface="Rockwell" panose="02060603020205020403" pitchFamily="18" charset="0"/>
              </a:rPr>
              <a:t>one of the deadliest diseases in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Rockwell" panose="02060603020205020403" pitchFamily="18" charset="0"/>
              </a:rPr>
              <a:t>Histological analysis can reveal crucial information about tumor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the tissue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primary colorectal tumors </a:t>
            </a:r>
            <a:r>
              <a:rPr lang="en-US" altLang="zh-CN" dirty="0"/>
              <a:t>is essential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Tumor progression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Patient prognostication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Choosing appropriate treatment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Manual evaluation of histological images is time-consuming and expensive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3DE2CE-4803-914F-A80D-9D56B1052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29" y="2280557"/>
            <a:ext cx="4470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99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4213587-D6D2-C547-870A-027D18EF77CF}"/>
              </a:ext>
            </a:extLst>
          </p:cNvPr>
          <p:cNvSpPr/>
          <p:nvPr/>
        </p:nvSpPr>
        <p:spPr>
          <a:xfrm>
            <a:off x="-100209" y="-137786"/>
            <a:ext cx="12463397" cy="1089764"/>
          </a:xfrm>
          <a:prstGeom prst="rect">
            <a:avLst/>
          </a:prstGeom>
          <a:solidFill>
            <a:srgbClr val="4472C4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32AF49-7E13-A74A-A6E6-706F3627B947}"/>
              </a:ext>
            </a:extLst>
          </p:cNvPr>
          <p:cNvSpPr/>
          <p:nvPr/>
        </p:nvSpPr>
        <p:spPr>
          <a:xfrm>
            <a:off x="236946" y="225561"/>
            <a:ext cx="3398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8297D"/>
                </a:solidFill>
                <a:effectLst/>
                <a:latin typeface="Helvetica" pitchFamily="2" charset="0"/>
              </a:rPr>
              <a:t>Introduction - Goal</a:t>
            </a:r>
            <a:endParaRPr lang="en" altLang="zh-CN" sz="2800" b="1" dirty="0">
              <a:solidFill>
                <a:srgbClr val="08297D"/>
              </a:solidFill>
              <a:effectLst/>
              <a:latin typeface="Helvetica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D22E24-689E-744E-8A5D-E00D60AC4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764" y="50104"/>
            <a:ext cx="602620" cy="8300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7CDDDAC-BA31-504D-BBFC-8EC1C9E90286}"/>
              </a:ext>
            </a:extLst>
          </p:cNvPr>
          <p:cNvSpPr/>
          <p:nvPr/>
        </p:nvSpPr>
        <p:spPr>
          <a:xfrm>
            <a:off x="2177143" y="5318648"/>
            <a:ext cx="86432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The goal of this study is to train a classifier that can identify two categories of tissue (tumor and stroma) in colorectal cancer histological images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8C8150-DF29-974C-95BC-3A35FEC6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286" y="1579336"/>
            <a:ext cx="6600371" cy="16003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79C5030-3F60-8947-ACE2-D182E510F101}"/>
              </a:ext>
            </a:extLst>
          </p:cNvPr>
          <p:cNvSpPr txBox="1"/>
          <p:nvPr/>
        </p:nvSpPr>
        <p:spPr>
          <a:xfrm>
            <a:off x="9350829" y="22642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Tumor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6A3AE6-2FA4-3248-9052-79959BC1A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400" y="3353707"/>
            <a:ext cx="6600371" cy="160039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1F016D3-EC6F-3E47-BB54-A3C183D94E64}"/>
              </a:ext>
            </a:extLst>
          </p:cNvPr>
          <p:cNvSpPr txBox="1"/>
          <p:nvPr/>
        </p:nvSpPr>
        <p:spPr>
          <a:xfrm>
            <a:off x="9339943" y="3973285"/>
            <a:ext cx="91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Stroma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3462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91C115D-78B1-8E4C-95DF-4E7B6A7F3F29}"/>
              </a:ext>
            </a:extLst>
          </p:cNvPr>
          <p:cNvSpPr/>
          <p:nvPr/>
        </p:nvSpPr>
        <p:spPr>
          <a:xfrm>
            <a:off x="-100209" y="-137786"/>
            <a:ext cx="12463397" cy="1089764"/>
          </a:xfrm>
          <a:prstGeom prst="rect">
            <a:avLst/>
          </a:prstGeom>
          <a:solidFill>
            <a:srgbClr val="92D05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F9988EA-7F0E-204B-AA61-0143CE41798D}"/>
              </a:ext>
            </a:extLst>
          </p:cNvPr>
          <p:cNvSpPr/>
          <p:nvPr/>
        </p:nvSpPr>
        <p:spPr>
          <a:xfrm>
            <a:off x="236946" y="225561"/>
            <a:ext cx="965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  <a:effectLst/>
                <a:latin typeface="Helvetica" pitchFamily="2" charset="0"/>
              </a:rPr>
              <a:t>Data</a:t>
            </a:r>
            <a:endParaRPr lang="en" altLang="zh-CN" sz="2800" b="1" dirty="0">
              <a:solidFill>
                <a:srgbClr val="00B050"/>
              </a:solidFill>
              <a:effectLst/>
              <a:latin typeface="Helvetica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6FEF2E-5211-8E4C-9BED-CAB8C3141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764" y="50104"/>
            <a:ext cx="602620" cy="8300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ACDBED1-1921-954C-85D4-DD771C6A7459}"/>
              </a:ext>
            </a:extLst>
          </p:cNvPr>
          <p:cNvSpPr/>
          <p:nvPr/>
        </p:nvSpPr>
        <p:spPr>
          <a:xfrm>
            <a:off x="1992953" y="4057196"/>
            <a:ext cx="8206093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1250 histopathological images (150px x 150px) of primary colorectal tumors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625 tumor epithelium and 625 simple stroma tissue slides </a:t>
            </a:r>
            <a:endParaRPr lang="en" altLang="zh-CN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Wide variation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Tissue texture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Stain intensity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Illumination</a:t>
            </a:r>
          </a:p>
          <a:p>
            <a:endParaRPr lang="en" altLang="zh-CN" dirty="0">
              <a:latin typeface="Helvetica" pitchFamily="2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23BA43-1B4C-9A4C-9B0F-BDF50827138F}"/>
              </a:ext>
            </a:extLst>
          </p:cNvPr>
          <p:cNvSpPr/>
          <p:nvPr/>
        </p:nvSpPr>
        <p:spPr>
          <a:xfrm>
            <a:off x="6096000" y="639633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/>
              <a:t>Kather J N, Weis C A, Bianconi F, et al. Multi-class texture analysis in colorectal cancer histology[J]. Scientific reports, 2016, 6: 27988.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BE0DDD-CA7F-1246-8B8C-BC86FCA51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86" y="2611078"/>
            <a:ext cx="9786257" cy="113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01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E76BBE7-DE15-1540-B972-395D106592EB}"/>
              </a:ext>
            </a:extLst>
          </p:cNvPr>
          <p:cNvSpPr/>
          <p:nvPr/>
        </p:nvSpPr>
        <p:spPr>
          <a:xfrm>
            <a:off x="-100209" y="-137786"/>
            <a:ext cx="12463397" cy="1089764"/>
          </a:xfrm>
          <a:prstGeom prst="rect">
            <a:avLst/>
          </a:prstGeom>
          <a:solidFill>
            <a:schemeClr val="accent2"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0465D4-4CAA-0246-8919-4B993154C7DD}"/>
              </a:ext>
            </a:extLst>
          </p:cNvPr>
          <p:cNvSpPr/>
          <p:nvPr/>
        </p:nvSpPr>
        <p:spPr>
          <a:xfrm>
            <a:off x="236946" y="225561"/>
            <a:ext cx="4059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effectLst/>
                <a:latin typeface="Helvetica" pitchFamily="2" charset="0"/>
              </a:rPr>
              <a:t>Methodology - DCGAN</a:t>
            </a:r>
            <a:endParaRPr lang="en" altLang="zh-CN" sz="2800" b="1" dirty="0">
              <a:solidFill>
                <a:schemeClr val="accent2">
                  <a:lumMod val="75000"/>
                </a:schemeClr>
              </a:solidFill>
              <a:effectLst/>
              <a:latin typeface="Helvetica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386842-50FE-604F-9682-851B9539C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764" y="50104"/>
            <a:ext cx="602620" cy="83002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3EA7DDA-FA09-E545-B51A-6A2CAA266218}"/>
              </a:ext>
            </a:extLst>
          </p:cNvPr>
          <p:cNvSpPr/>
          <p:nvPr/>
        </p:nvSpPr>
        <p:spPr>
          <a:xfrm>
            <a:off x="1082926" y="4626371"/>
            <a:ext cx="99148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dirty="0">
                <a:latin typeface="Helvetica" pitchFamily="2" charset="0"/>
              </a:rPr>
              <a:t>DCGAN is a famous </a:t>
            </a:r>
            <a:r>
              <a:rPr lang="en" altLang="zh-CN" sz="2000" dirty="0">
                <a:solidFill>
                  <a:srgbClr val="C00000"/>
                </a:solidFill>
                <a:latin typeface="Helvetica" pitchFamily="2" charset="0"/>
              </a:rPr>
              <a:t>variant</a:t>
            </a:r>
            <a:r>
              <a:rPr lang="en" altLang="zh-CN" sz="2000" dirty="0">
                <a:latin typeface="Helvetica" pitchFamily="2" charset="0"/>
              </a:rPr>
              <a:t> of generative adversarial networks in </a:t>
            </a:r>
            <a:r>
              <a:rPr lang="en" altLang="zh-CN" sz="2000" dirty="0">
                <a:solidFill>
                  <a:srgbClr val="C00000"/>
                </a:solidFill>
                <a:latin typeface="Helvetica" pitchFamily="2" charset="0"/>
              </a:rPr>
              <a:t>image identification </a:t>
            </a:r>
          </a:p>
          <a:p>
            <a:r>
              <a:rPr lang="en" altLang="zh-CN" sz="2000" dirty="0">
                <a:latin typeface="Helvetica" pitchFamily="2" charset="0"/>
              </a:rPr>
              <a:t>that integrates one generator and one discriminator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285CA2-0ABF-4541-A83B-9C3788FC2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630" y="1875971"/>
            <a:ext cx="7773285" cy="180340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D29513E-CB85-B349-BF51-AF5894DCF635}"/>
              </a:ext>
            </a:extLst>
          </p:cNvPr>
          <p:cNvSpPr/>
          <p:nvPr/>
        </p:nvSpPr>
        <p:spPr>
          <a:xfrm>
            <a:off x="6193971" y="623304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Fang W, et al. A method for improving CNN-based image recognition using DCGAN[J]. CMC: Comput. Mater. Continua, 2018, 57(1): 167-178.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96D7224-2BCE-5943-B1ED-BCAEB29EC66C}"/>
              </a:ext>
            </a:extLst>
          </p:cNvPr>
          <p:cNvSpPr/>
          <p:nvPr/>
        </p:nvSpPr>
        <p:spPr>
          <a:xfrm>
            <a:off x="2220745" y="3679762"/>
            <a:ext cx="7089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sng" dirty="0">
                <a:solidFill>
                  <a:srgbClr val="C00000"/>
                </a:solidFill>
              </a:rPr>
              <a:t>D</a:t>
            </a:r>
            <a:r>
              <a:rPr lang="zh-CN" altLang="en-US" dirty="0"/>
              <a:t>eep </a:t>
            </a:r>
            <a:r>
              <a:rPr lang="en-US" altLang="zh-CN" u="sng" dirty="0">
                <a:solidFill>
                  <a:srgbClr val="C00000"/>
                </a:solidFill>
              </a:rPr>
              <a:t>C</a:t>
            </a:r>
            <a:r>
              <a:rPr lang="zh-CN" altLang="en-US" dirty="0"/>
              <a:t>onvolutional </a:t>
            </a:r>
            <a:r>
              <a:rPr lang="en-US" altLang="zh-CN" u="sng" dirty="0">
                <a:solidFill>
                  <a:srgbClr val="C00000"/>
                </a:solidFill>
              </a:rPr>
              <a:t>G</a:t>
            </a:r>
            <a:r>
              <a:rPr lang="zh-CN" altLang="en-US" dirty="0"/>
              <a:t>enerative </a:t>
            </a:r>
            <a:r>
              <a:rPr lang="en-US" altLang="zh-CN" u="sng" dirty="0">
                <a:solidFill>
                  <a:srgbClr val="C00000"/>
                </a:solidFill>
              </a:rPr>
              <a:t>A</a:t>
            </a:r>
            <a:r>
              <a:rPr lang="zh-CN" altLang="en-US" dirty="0"/>
              <a:t>dversarial </a:t>
            </a:r>
            <a:r>
              <a:rPr lang="en-US" altLang="zh-CN" u="sng" dirty="0">
                <a:solidFill>
                  <a:srgbClr val="C00000"/>
                </a:solidFill>
              </a:rPr>
              <a:t>N</a:t>
            </a:r>
            <a:r>
              <a:rPr lang="zh-CN" altLang="en-US" dirty="0"/>
              <a:t>etworks </a:t>
            </a:r>
            <a:r>
              <a:rPr lang="en" altLang="zh-CN" dirty="0"/>
              <a:t>(DCGAN) 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2752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65714FA-6F1D-D141-B910-77941ADBDFB3}"/>
              </a:ext>
            </a:extLst>
          </p:cNvPr>
          <p:cNvSpPr/>
          <p:nvPr/>
        </p:nvSpPr>
        <p:spPr>
          <a:xfrm>
            <a:off x="-100209" y="-137786"/>
            <a:ext cx="12463397" cy="1089764"/>
          </a:xfrm>
          <a:prstGeom prst="rect">
            <a:avLst/>
          </a:prstGeom>
          <a:solidFill>
            <a:schemeClr val="accent1">
              <a:lumMod val="75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38D230-505A-444A-B26A-32A594777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764" y="50104"/>
            <a:ext cx="602620" cy="83002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7D29587-AD55-7C48-BD4D-62602892B23F}"/>
              </a:ext>
            </a:extLst>
          </p:cNvPr>
          <p:cNvSpPr/>
          <p:nvPr/>
        </p:nvSpPr>
        <p:spPr>
          <a:xfrm>
            <a:off x="236946" y="225561"/>
            <a:ext cx="3499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effectLst/>
                <a:latin typeface="Helvetica" pitchFamily="2" charset="0"/>
              </a:rPr>
              <a:t>Methodology - PCA</a:t>
            </a:r>
            <a:endParaRPr lang="en" altLang="zh-CN" sz="2800" b="1" dirty="0">
              <a:solidFill>
                <a:schemeClr val="accent1">
                  <a:lumMod val="75000"/>
                </a:schemeClr>
              </a:solidFill>
              <a:effectLst/>
              <a:latin typeface="Helvetica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C567A3-2E6F-CE40-8150-8E39CA083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571" y="3583214"/>
            <a:ext cx="10160000" cy="22606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0F5E799-18AB-EB4C-B570-776B8BC38361}"/>
              </a:ext>
            </a:extLst>
          </p:cNvPr>
          <p:cNvSpPr/>
          <p:nvPr/>
        </p:nvSpPr>
        <p:spPr>
          <a:xfrm>
            <a:off x="1240971" y="1460249"/>
            <a:ext cx="9028434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Helvetica" pitchFamily="2" charset="0"/>
              </a:rPr>
              <a:t>The number of PCA components were chosen by </a:t>
            </a:r>
            <a:endParaRPr lang="en-US" altLang="zh-CN" sz="2000" dirty="0">
              <a:latin typeface="Helvetica" pitchFamily="2" charset="0"/>
            </a:endParaRPr>
          </a:p>
          <a:p>
            <a:r>
              <a:rPr lang="zh-CN" altLang="en-US" sz="2000" dirty="0">
                <a:latin typeface="Helvetica" pitchFamily="2" charset="0"/>
              </a:rPr>
              <a:t>examining the cumulative distribution of </a:t>
            </a:r>
            <a:r>
              <a:rPr lang="zh-CN" altLang="en-US" sz="2000" dirty="0">
                <a:solidFill>
                  <a:srgbClr val="C00000"/>
                </a:solidFill>
                <a:latin typeface="Helvetica" pitchFamily="2" charset="0"/>
              </a:rPr>
              <a:t>PCA eigenvalues</a:t>
            </a:r>
            <a:r>
              <a:rPr lang="zh-CN" altLang="en-US" sz="2000" dirty="0">
                <a:latin typeface="Helvetica" pitchFamily="2" charset="0"/>
              </a:rPr>
              <a:t>. </a:t>
            </a:r>
            <a:endParaRPr lang="en-US" altLang="zh-CN" sz="2000" dirty="0">
              <a:latin typeface="Helvetica" pitchFamily="2" charset="0"/>
            </a:endParaRPr>
          </a:p>
          <a:p>
            <a:endParaRPr lang="en-US" altLang="zh-CN" sz="2000" dirty="0">
              <a:latin typeface="Helvetica" pitchFamily="2" charset="0"/>
            </a:endParaRPr>
          </a:p>
          <a:p>
            <a:r>
              <a:rPr lang="zh-CN" altLang="en-US" sz="2000" dirty="0">
                <a:latin typeface="Helvetica" pitchFamily="2" charset="0"/>
              </a:rPr>
              <a:t>After applying the PCA model to </a:t>
            </a:r>
            <a:r>
              <a:rPr lang="en-US" altLang="zh-CN" sz="2000" dirty="0">
                <a:latin typeface="Helvetica" pitchFamily="2" charset="0"/>
              </a:rPr>
              <a:t>image</a:t>
            </a:r>
            <a:r>
              <a:rPr lang="zh-CN" altLang="en-US" sz="2000" dirty="0">
                <a:latin typeface="Helvetica" pitchFamily="2" charset="0"/>
              </a:rPr>
              <a:t> dataset, </a:t>
            </a:r>
            <a:endParaRPr lang="en-US" altLang="zh-CN" sz="2000" dirty="0">
              <a:latin typeface="Helvetica" pitchFamily="2" charset="0"/>
            </a:endParaRPr>
          </a:p>
          <a:p>
            <a:r>
              <a:rPr lang="zh-CN" altLang="en-US" sz="2000" dirty="0">
                <a:latin typeface="Helvetica" pitchFamily="2" charset="0"/>
              </a:rPr>
              <a:t>the original images were reconstructed through applying an </a:t>
            </a:r>
            <a:r>
              <a:rPr lang="zh-CN" altLang="en-US" sz="2000" dirty="0">
                <a:solidFill>
                  <a:srgbClr val="C00000"/>
                </a:solidFill>
                <a:latin typeface="Helvetica" pitchFamily="2" charset="0"/>
              </a:rPr>
              <a:t>inverse transform</a:t>
            </a:r>
            <a:r>
              <a:rPr lang="zh-CN" altLang="en-US" sz="2000" dirty="0">
                <a:latin typeface="Helvetica" pitchFamily="2" charset="0"/>
              </a:rPr>
              <a:t>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C7F6E3-8830-0740-A181-34D728E23C6B}"/>
              </a:ext>
            </a:extLst>
          </p:cNvPr>
          <p:cNvSpPr txBox="1"/>
          <p:nvPr/>
        </p:nvSpPr>
        <p:spPr>
          <a:xfrm>
            <a:off x="4539343" y="5987142"/>
            <a:ext cx="410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hand-writing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6154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65714FA-6F1D-D141-B910-77941ADBDFB3}"/>
              </a:ext>
            </a:extLst>
          </p:cNvPr>
          <p:cNvSpPr/>
          <p:nvPr/>
        </p:nvSpPr>
        <p:spPr>
          <a:xfrm>
            <a:off x="-100209" y="-137786"/>
            <a:ext cx="12463397" cy="1089764"/>
          </a:xfrm>
          <a:prstGeom prst="rect">
            <a:avLst/>
          </a:prstGeom>
          <a:solidFill>
            <a:schemeClr val="accent4">
              <a:lumMod val="75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38D230-505A-444A-B26A-32A594777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764" y="50104"/>
            <a:ext cx="602620" cy="83002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7D29587-AD55-7C48-BD4D-62602892B23F}"/>
              </a:ext>
            </a:extLst>
          </p:cNvPr>
          <p:cNvSpPr/>
          <p:nvPr/>
        </p:nvSpPr>
        <p:spPr>
          <a:xfrm>
            <a:off x="236946" y="225561"/>
            <a:ext cx="50802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4">
                    <a:lumMod val="75000"/>
                  </a:schemeClr>
                </a:solidFill>
                <a:effectLst/>
                <a:latin typeface="Helvetica" pitchFamily="2" charset="0"/>
              </a:rPr>
              <a:t>Methodology - Classification</a:t>
            </a:r>
            <a:endParaRPr lang="en" altLang="zh-CN" sz="2800" b="1" dirty="0">
              <a:solidFill>
                <a:schemeClr val="accent4">
                  <a:lumMod val="75000"/>
                </a:schemeClr>
              </a:solidFill>
              <a:effectLst/>
              <a:latin typeface="Helvetica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465871F-F48D-9940-A264-C7C3230DD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2766392"/>
            <a:ext cx="8262257" cy="315543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DB0E0BD-361A-9345-8C0E-2EF952DA7402}"/>
              </a:ext>
            </a:extLst>
          </p:cNvPr>
          <p:cNvSpPr/>
          <p:nvPr/>
        </p:nvSpPr>
        <p:spPr>
          <a:xfrm>
            <a:off x="1643742" y="1780793"/>
            <a:ext cx="8251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Inception V3 is the 1st Runner Up for image classifier in ILSVRC (ImageNet Large Scale Visual Recognition Competition) 2015.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2AB6DED-1767-0C43-9991-D1AD1AE13CC9}"/>
              </a:ext>
            </a:extLst>
          </p:cNvPr>
          <p:cNvSpPr/>
          <p:nvPr/>
        </p:nvSpPr>
        <p:spPr>
          <a:xfrm>
            <a:off x="6096000" y="622858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Fang W, et al. A method for improving CNN-based image recognition using DCGAN[J]. CMC: Comput. Mater. Continua, 2018, 57(1): 167-178.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680A7D-596A-344C-A8DF-4D8A4E0A201B}"/>
              </a:ext>
            </a:extLst>
          </p:cNvPr>
          <p:cNvSpPr txBox="1"/>
          <p:nvPr/>
        </p:nvSpPr>
        <p:spPr>
          <a:xfrm>
            <a:off x="9622971" y="4452257"/>
            <a:ext cx="151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843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B2DE393-E7A9-E340-9F90-F4D2B2F1E251}"/>
              </a:ext>
            </a:extLst>
          </p:cNvPr>
          <p:cNvSpPr/>
          <p:nvPr/>
        </p:nvSpPr>
        <p:spPr>
          <a:xfrm>
            <a:off x="-100209" y="-137786"/>
            <a:ext cx="12463397" cy="1089764"/>
          </a:xfrm>
          <a:prstGeom prst="rect">
            <a:avLst/>
          </a:prstGeom>
          <a:solidFill>
            <a:srgbClr val="4472C4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88D7815-CABF-904C-9CF5-6C52CCBACE80}"/>
              </a:ext>
            </a:extLst>
          </p:cNvPr>
          <p:cNvSpPr/>
          <p:nvPr/>
        </p:nvSpPr>
        <p:spPr>
          <a:xfrm>
            <a:off x="236946" y="225561"/>
            <a:ext cx="14847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Helvetica" pitchFamily="2" charset="0"/>
              </a:rPr>
              <a:t>Results</a:t>
            </a:r>
            <a:endParaRPr lang="en" altLang="zh-CN" sz="2800" b="1" dirty="0">
              <a:effectLst/>
              <a:latin typeface="Helvetica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BDA744-D919-EB4F-B0F8-3994286BA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764" y="50104"/>
            <a:ext cx="602620" cy="8300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F65E8E-B33D-8646-8ABD-31B7A5C17BF9}"/>
              </a:ext>
            </a:extLst>
          </p:cNvPr>
          <p:cNvSpPr/>
          <p:nvPr/>
        </p:nvSpPr>
        <p:spPr>
          <a:xfrm>
            <a:off x="534343" y="1132505"/>
            <a:ext cx="7624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Part1: Generative results of tumor or stroma samples 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21720AB-E6C3-9B49-8C65-573F034185AD}"/>
              </a:ext>
            </a:extLst>
          </p:cNvPr>
          <p:cNvGrpSpPr/>
          <p:nvPr/>
        </p:nvGrpSpPr>
        <p:grpSpPr>
          <a:xfrm>
            <a:off x="2029201" y="1774697"/>
            <a:ext cx="7624267" cy="4789126"/>
            <a:chOff x="9677400" y="9615456"/>
            <a:chExt cx="19507200" cy="1179536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4E1C851-2DEF-5F47-877F-430B52CB2989}"/>
                </a:ext>
              </a:extLst>
            </p:cNvPr>
            <p:cNvGrpSpPr/>
            <p:nvPr/>
          </p:nvGrpSpPr>
          <p:grpSpPr>
            <a:xfrm>
              <a:off x="9677400" y="9615456"/>
              <a:ext cx="19507200" cy="11795368"/>
              <a:chOff x="9677400" y="9615456"/>
              <a:chExt cx="19507200" cy="11795368"/>
            </a:xfrm>
          </p:grpSpPr>
          <p:pic>
            <p:nvPicPr>
              <p:cNvPr id="69" name="图片 98">
                <a:extLst>
                  <a:ext uri="{FF2B5EF4-FFF2-40B4-BE49-F238E27FC236}">
                    <a16:creationId xmlns:a16="http://schemas.microsoft.com/office/drawing/2014/main" id="{BA71A3F4-C969-014A-BA37-2E91E2A0E8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87000" y="10072656"/>
                <a:ext cx="4182733" cy="4114800"/>
              </a:xfrm>
              <a:prstGeom prst="rect">
                <a:avLst/>
              </a:prstGeom>
            </p:spPr>
          </p:pic>
          <p:pic>
            <p:nvPicPr>
              <p:cNvPr id="70" name="图片 99">
                <a:extLst>
                  <a:ext uri="{FF2B5EF4-FFF2-40B4-BE49-F238E27FC236}">
                    <a16:creationId xmlns:a16="http://schemas.microsoft.com/office/drawing/2014/main" id="{A2BC485D-80B0-6C44-ACB3-D9879A3BA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971" t="1000" r="1132" b="2147"/>
              <a:stretch/>
            </p:blipFill>
            <p:spPr>
              <a:xfrm>
                <a:off x="15107489" y="10072656"/>
                <a:ext cx="4114799" cy="4114800"/>
              </a:xfrm>
              <a:prstGeom prst="rect">
                <a:avLst/>
              </a:prstGeom>
            </p:spPr>
          </p:pic>
          <p:pic>
            <p:nvPicPr>
              <p:cNvPr id="71" name="图片 100" descr="图片包含 游戏机, 食物&#10;&#10;描述已自动生成">
                <a:extLst>
                  <a:ext uri="{FF2B5EF4-FFF2-40B4-BE49-F238E27FC236}">
                    <a16:creationId xmlns:a16="http://schemas.microsoft.com/office/drawing/2014/main" id="{AC3180FC-7627-C540-A3DD-28FFB6289C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97" t="11826" r="10163" b="11673"/>
              <a:stretch/>
            </p:blipFill>
            <p:spPr>
              <a:xfrm>
                <a:off x="24612600" y="10072656"/>
                <a:ext cx="4154557" cy="4114800"/>
              </a:xfrm>
              <a:prstGeom prst="rect">
                <a:avLst/>
              </a:prstGeom>
            </p:spPr>
          </p:pic>
          <p:pic>
            <p:nvPicPr>
              <p:cNvPr id="72" name="图片 101" descr="图片包含 看着, 关, 站, 大&#10;&#10;描述已自动生成">
                <a:extLst>
                  <a:ext uri="{FF2B5EF4-FFF2-40B4-BE49-F238E27FC236}">
                    <a16:creationId xmlns:a16="http://schemas.microsoft.com/office/drawing/2014/main" id="{F8612F65-03C5-404A-996A-84054ADBC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60044" y="10072656"/>
                <a:ext cx="4114800" cy="4114800"/>
              </a:xfrm>
              <a:prstGeom prst="rect">
                <a:avLst/>
              </a:prstGeom>
            </p:spPr>
          </p:pic>
          <p:sp>
            <p:nvSpPr>
              <p:cNvPr id="73" name="文本框 102">
                <a:extLst>
                  <a:ext uri="{FF2B5EF4-FFF2-40B4-BE49-F238E27FC236}">
                    <a16:creationId xmlns:a16="http://schemas.microsoft.com/office/drawing/2014/main" id="{6D42D23E-2DC2-6A45-9743-B9C430AE6FC8}"/>
                  </a:ext>
                </a:extLst>
              </p:cNvPr>
              <p:cNvSpPr txBox="1"/>
              <p:nvPr/>
            </p:nvSpPr>
            <p:spPr>
              <a:xfrm>
                <a:off x="10671534" y="14229774"/>
                <a:ext cx="2137550" cy="338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Unprocessed</a:t>
                </a:r>
                <a:r>
                  <a:rPr kumimoji="1"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Tumor</a:t>
                </a:r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文本框 103">
                <a:extLst>
                  <a:ext uri="{FF2B5EF4-FFF2-40B4-BE49-F238E27FC236}">
                    <a16:creationId xmlns:a16="http://schemas.microsoft.com/office/drawing/2014/main" id="{09DB5B32-1DA7-D443-931B-94EEA1FFCC30}"/>
                  </a:ext>
                </a:extLst>
              </p:cNvPr>
              <p:cNvSpPr txBox="1"/>
              <p:nvPr/>
            </p:nvSpPr>
            <p:spPr>
              <a:xfrm>
                <a:off x="15579889" y="14257088"/>
                <a:ext cx="1962641" cy="338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Generative</a:t>
                </a:r>
                <a:r>
                  <a:rPr kumimoji="1"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Tumor</a:t>
                </a:r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文本框 104">
                <a:extLst>
                  <a:ext uri="{FF2B5EF4-FFF2-40B4-BE49-F238E27FC236}">
                    <a16:creationId xmlns:a16="http://schemas.microsoft.com/office/drawing/2014/main" id="{4681060D-19DB-DA4D-BFE4-6192CA999197}"/>
                  </a:ext>
                </a:extLst>
              </p:cNvPr>
              <p:cNvSpPr txBox="1"/>
              <p:nvPr/>
            </p:nvSpPr>
            <p:spPr>
              <a:xfrm>
                <a:off x="20131105" y="14217223"/>
                <a:ext cx="2245562" cy="338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Unprocessed  Stroma</a:t>
                </a:r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文本框 105">
                <a:extLst>
                  <a:ext uri="{FF2B5EF4-FFF2-40B4-BE49-F238E27FC236}">
                    <a16:creationId xmlns:a16="http://schemas.microsoft.com/office/drawing/2014/main" id="{3B418C70-11CD-8C41-AABC-FE500B9BD633}"/>
                  </a:ext>
                </a:extLst>
              </p:cNvPr>
              <p:cNvSpPr txBox="1"/>
              <p:nvPr/>
            </p:nvSpPr>
            <p:spPr>
              <a:xfrm>
                <a:off x="25138228" y="14229774"/>
                <a:ext cx="2013150" cy="338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Generative</a:t>
                </a:r>
                <a:r>
                  <a:rPr kumimoji="1"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Stroma</a:t>
                </a:r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矩形 106">
                <a:extLst>
                  <a:ext uri="{FF2B5EF4-FFF2-40B4-BE49-F238E27FC236}">
                    <a16:creationId xmlns:a16="http://schemas.microsoft.com/office/drawing/2014/main" id="{5DC80AC3-704F-124A-A045-F33CD84116AF}"/>
                  </a:ext>
                </a:extLst>
              </p:cNvPr>
              <p:cNvSpPr/>
              <p:nvPr/>
            </p:nvSpPr>
            <p:spPr>
              <a:xfrm>
                <a:off x="9677400" y="9615456"/>
                <a:ext cx="19507200" cy="11795368"/>
              </a:xfrm>
              <a:prstGeom prst="rect">
                <a:avLst/>
              </a:prstGeom>
              <a:noFill/>
              <a:ln>
                <a:solidFill>
                  <a:srgbClr val="C6D6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文本框 107">
                <a:extLst>
                  <a:ext uri="{FF2B5EF4-FFF2-40B4-BE49-F238E27FC236}">
                    <a16:creationId xmlns:a16="http://schemas.microsoft.com/office/drawing/2014/main" id="{D808DE8C-4FE5-D74B-B765-F03A9C455830}"/>
                  </a:ext>
                </a:extLst>
              </p:cNvPr>
              <p:cNvSpPr txBox="1"/>
              <p:nvPr/>
            </p:nvSpPr>
            <p:spPr>
              <a:xfrm>
                <a:off x="9753599" y="9615456"/>
                <a:ext cx="734969" cy="644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1"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文本框 108">
                <a:extLst>
                  <a:ext uri="{FF2B5EF4-FFF2-40B4-BE49-F238E27FC236}">
                    <a16:creationId xmlns:a16="http://schemas.microsoft.com/office/drawing/2014/main" id="{EC61AF26-2182-F14E-90EA-D09DB4225BD8}"/>
                  </a:ext>
                </a:extLst>
              </p:cNvPr>
              <p:cNvSpPr txBox="1"/>
              <p:nvPr/>
            </p:nvSpPr>
            <p:spPr>
              <a:xfrm>
                <a:off x="14554201" y="9615456"/>
                <a:ext cx="714465" cy="644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kumimoji="1"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文本框 109">
                <a:extLst>
                  <a:ext uri="{FF2B5EF4-FFF2-40B4-BE49-F238E27FC236}">
                    <a16:creationId xmlns:a16="http://schemas.microsoft.com/office/drawing/2014/main" id="{84516843-EAC7-5E4B-8A3A-2CE4D1AE6293}"/>
                  </a:ext>
                </a:extLst>
              </p:cNvPr>
              <p:cNvSpPr txBox="1"/>
              <p:nvPr/>
            </p:nvSpPr>
            <p:spPr>
              <a:xfrm>
                <a:off x="19354799" y="9615456"/>
                <a:ext cx="714465" cy="644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kumimoji="1"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文本框 110">
                <a:extLst>
                  <a:ext uri="{FF2B5EF4-FFF2-40B4-BE49-F238E27FC236}">
                    <a16:creationId xmlns:a16="http://schemas.microsoft.com/office/drawing/2014/main" id="{9054C3A2-5669-1144-A313-4E7F4A4CB983}"/>
                  </a:ext>
                </a:extLst>
              </p:cNvPr>
              <p:cNvSpPr txBox="1"/>
              <p:nvPr/>
            </p:nvSpPr>
            <p:spPr>
              <a:xfrm>
                <a:off x="24155401" y="9615456"/>
                <a:ext cx="734969" cy="644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kumimoji="1"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文本框 111">
                <a:extLst>
                  <a:ext uri="{FF2B5EF4-FFF2-40B4-BE49-F238E27FC236}">
                    <a16:creationId xmlns:a16="http://schemas.microsoft.com/office/drawing/2014/main" id="{70764A40-D9D2-444D-9609-54137912990B}"/>
                  </a:ext>
                </a:extLst>
              </p:cNvPr>
              <p:cNvSpPr txBox="1"/>
              <p:nvPr/>
            </p:nvSpPr>
            <p:spPr>
              <a:xfrm>
                <a:off x="10006552" y="20578786"/>
                <a:ext cx="11216314" cy="338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Fig.1.</a:t>
                </a:r>
                <a:r>
                  <a:rPr kumimoji="1"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comparison of unprocessed images</a:t>
                </a:r>
                <a:r>
                  <a:rPr kumimoji="1"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kumimoji="1"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generative</a:t>
                </a:r>
                <a:r>
                  <a:rPr kumimoji="1"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images</a:t>
                </a:r>
                <a:r>
                  <a:rPr kumimoji="1"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</a:t>
                </a:r>
                <a:r>
                  <a:rPr kumimoji="1"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DCGAN and PCA-reconstructed data</a:t>
                </a:r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83" name="Picture 82" descr="A close up of a grassy field&#10;&#10;Description automatically generated">
                <a:extLst>
                  <a:ext uri="{FF2B5EF4-FFF2-40B4-BE49-F238E27FC236}">
                    <a16:creationId xmlns:a16="http://schemas.microsoft.com/office/drawing/2014/main" id="{96CC6305-1AAD-1D43-BC2C-1019545289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33496" y="15203517"/>
                <a:ext cx="4048780" cy="4048780"/>
              </a:xfrm>
              <a:prstGeom prst="rect">
                <a:avLst/>
              </a:prstGeom>
            </p:spPr>
          </p:pic>
          <p:pic>
            <p:nvPicPr>
              <p:cNvPr id="84" name="Picture 83" descr="A picture containing photo, black, white, grass&#10;&#10;Description automatically generated">
                <a:extLst>
                  <a:ext uri="{FF2B5EF4-FFF2-40B4-BE49-F238E27FC236}">
                    <a16:creationId xmlns:a16="http://schemas.microsoft.com/office/drawing/2014/main" id="{1012916B-0B5D-9C4B-A824-D1B5CA03E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65772" y="15180045"/>
                <a:ext cx="4048780" cy="4048780"/>
              </a:xfrm>
              <a:prstGeom prst="rect">
                <a:avLst/>
              </a:prstGeom>
            </p:spPr>
          </p:pic>
          <p:pic>
            <p:nvPicPr>
              <p:cNvPr id="85" name="Picture 84" descr="A close up of a dry grass field&#10;&#10;Description automatically generated">
                <a:extLst>
                  <a:ext uri="{FF2B5EF4-FFF2-40B4-BE49-F238E27FC236}">
                    <a16:creationId xmlns:a16="http://schemas.microsoft.com/office/drawing/2014/main" id="{0C1BC872-BB39-8543-9223-C4DC86F70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88084" y="15203517"/>
                <a:ext cx="4114800" cy="4114800"/>
              </a:xfrm>
              <a:prstGeom prst="rect">
                <a:avLst/>
              </a:prstGeom>
            </p:spPr>
          </p:pic>
          <p:pic>
            <p:nvPicPr>
              <p:cNvPr id="86" name="Picture 85" descr="A picture containing sheep, laying, grass, sitting&#10;&#10;Description automatically generated">
                <a:extLst>
                  <a:ext uri="{FF2B5EF4-FFF2-40B4-BE49-F238E27FC236}">
                    <a16:creationId xmlns:a16="http://schemas.microsoft.com/office/drawing/2014/main" id="{2D040A4D-9C2F-3E4D-9246-2F5CDCC2D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8033" y="15203517"/>
                <a:ext cx="4114800" cy="4114800"/>
              </a:xfrm>
              <a:prstGeom prst="rect">
                <a:avLst/>
              </a:prstGeom>
            </p:spPr>
          </p:pic>
          <p:sp>
            <p:nvSpPr>
              <p:cNvPr id="87" name="文本框 10">
                <a:extLst>
                  <a:ext uri="{FF2B5EF4-FFF2-40B4-BE49-F238E27FC236}">
                    <a16:creationId xmlns:a16="http://schemas.microsoft.com/office/drawing/2014/main" id="{3282B7CA-84C5-3340-B5FF-C0AE50A2C9E2}"/>
                  </a:ext>
                </a:extLst>
              </p:cNvPr>
              <p:cNvSpPr txBox="1"/>
              <p:nvPr/>
            </p:nvSpPr>
            <p:spPr>
              <a:xfrm>
                <a:off x="10488568" y="19404632"/>
                <a:ext cx="3635417" cy="1137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latin typeface="Times" pitchFamily="2" charset="0"/>
                  </a:rPr>
                  <a:t>PCA-Reconstructed Tumor</a:t>
                </a:r>
                <a:endParaRPr kumimoji="1" lang="zh-CN" altLang="en-US" sz="1200" dirty="0">
                  <a:latin typeface="Times" pitchFamily="2" charset="0"/>
                </a:endParaRPr>
              </a:p>
            </p:txBody>
          </p:sp>
          <p:sp>
            <p:nvSpPr>
              <p:cNvPr id="88" name="文本框 10">
                <a:extLst>
                  <a:ext uri="{FF2B5EF4-FFF2-40B4-BE49-F238E27FC236}">
                    <a16:creationId xmlns:a16="http://schemas.microsoft.com/office/drawing/2014/main" id="{D331204D-6157-F34D-A5FD-F10F1AA0E557}"/>
                  </a:ext>
                </a:extLst>
              </p:cNvPr>
              <p:cNvSpPr txBox="1"/>
              <p:nvPr/>
            </p:nvSpPr>
            <p:spPr>
              <a:xfrm>
                <a:off x="16120249" y="19453264"/>
                <a:ext cx="2176078" cy="563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latin typeface="Times" pitchFamily="2" charset="0"/>
                  </a:rPr>
                  <a:t>PCA-Reconstructed </a:t>
                </a:r>
              </a:p>
              <a:p>
                <a:pPr algn="ctr"/>
                <a:r>
                  <a:rPr kumimoji="1" lang="en-US" altLang="zh-CN" sz="1200" dirty="0">
                    <a:latin typeface="Times" pitchFamily="2" charset="0"/>
                  </a:rPr>
                  <a:t>Generative Tumor</a:t>
                </a:r>
                <a:endParaRPr kumimoji="1" lang="zh-CN" altLang="en-US" sz="1200" dirty="0">
                  <a:latin typeface="Times" pitchFamily="2" charset="0"/>
                </a:endParaRPr>
              </a:p>
            </p:txBody>
          </p:sp>
          <p:sp>
            <p:nvSpPr>
              <p:cNvPr id="89" name="文本框 10">
                <a:extLst>
                  <a:ext uri="{FF2B5EF4-FFF2-40B4-BE49-F238E27FC236}">
                    <a16:creationId xmlns:a16="http://schemas.microsoft.com/office/drawing/2014/main" id="{ED31CD63-EDF4-344B-8426-C9F92F6D0FD7}"/>
                  </a:ext>
                </a:extLst>
              </p:cNvPr>
              <p:cNvSpPr txBox="1"/>
              <p:nvPr/>
            </p:nvSpPr>
            <p:spPr>
              <a:xfrm>
                <a:off x="20069264" y="19458317"/>
                <a:ext cx="3635417" cy="1137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latin typeface="Times" pitchFamily="2" charset="0"/>
                  </a:rPr>
                  <a:t>PCA-Reconstructed Stroma</a:t>
                </a:r>
                <a:endParaRPr kumimoji="1" lang="zh-CN" altLang="en-US" sz="1200" dirty="0">
                  <a:latin typeface="Times" pitchFamily="2" charset="0"/>
                </a:endParaRPr>
              </a:p>
            </p:txBody>
          </p:sp>
          <p:sp>
            <p:nvSpPr>
              <p:cNvPr id="90" name="文本框 10">
                <a:extLst>
                  <a:ext uri="{FF2B5EF4-FFF2-40B4-BE49-F238E27FC236}">
                    <a16:creationId xmlns:a16="http://schemas.microsoft.com/office/drawing/2014/main" id="{3F65E03D-49E8-104B-8FF5-84E2F0ECF7BA}"/>
                  </a:ext>
                </a:extLst>
              </p:cNvPr>
              <p:cNvSpPr txBox="1"/>
              <p:nvPr/>
            </p:nvSpPr>
            <p:spPr>
              <a:xfrm>
                <a:off x="25569113" y="19404632"/>
                <a:ext cx="2176078" cy="563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latin typeface="Times" pitchFamily="2" charset="0"/>
                  </a:rPr>
                  <a:t>PCA-Reconstructed </a:t>
                </a:r>
              </a:p>
              <a:p>
                <a:pPr algn="ctr"/>
                <a:r>
                  <a:rPr kumimoji="1" lang="en-US" altLang="zh-CN" sz="1200" dirty="0">
                    <a:latin typeface="Times" pitchFamily="2" charset="0"/>
                  </a:rPr>
                  <a:t>Generative Stroma</a:t>
                </a:r>
                <a:endParaRPr kumimoji="1" lang="zh-CN" altLang="en-US" sz="1200" dirty="0">
                  <a:latin typeface="Times" pitchFamily="2" charset="0"/>
                </a:endParaRPr>
              </a:p>
            </p:txBody>
          </p:sp>
          <p:sp>
            <p:nvSpPr>
              <p:cNvPr id="91" name="文本框 107">
                <a:extLst>
                  <a:ext uri="{FF2B5EF4-FFF2-40B4-BE49-F238E27FC236}">
                    <a16:creationId xmlns:a16="http://schemas.microsoft.com/office/drawing/2014/main" id="{BC70C6BC-B52C-8A46-A883-89DC3749A243}"/>
                  </a:ext>
                </a:extLst>
              </p:cNvPr>
              <p:cNvSpPr txBox="1"/>
              <p:nvPr/>
            </p:nvSpPr>
            <p:spPr>
              <a:xfrm>
                <a:off x="9871094" y="14676696"/>
                <a:ext cx="693955" cy="644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endParaRPr kumimoji="1"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文本框 107">
                <a:extLst>
                  <a:ext uri="{FF2B5EF4-FFF2-40B4-BE49-F238E27FC236}">
                    <a16:creationId xmlns:a16="http://schemas.microsoft.com/office/drawing/2014/main" id="{9BD2C171-40B0-DC4D-ACA2-2CB69C47B226}"/>
                  </a:ext>
                </a:extLst>
              </p:cNvPr>
              <p:cNvSpPr txBox="1"/>
              <p:nvPr/>
            </p:nvSpPr>
            <p:spPr>
              <a:xfrm>
                <a:off x="14657198" y="14676696"/>
                <a:ext cx="673451" cy="644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endParaRPr kumimoji="1"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文本框 107">
                <a:extLst>
                  <a:ext uri="{FF2B5EF4-FFF2-40B4-BE49-F238E27FC236}">
                    <a16:creationId xmlns:a16="http://schemas.microsoft.com/office/drawing/2014/main" id="{7DACF797-465D-7E47-B120-D18FCD3DF7E7}"/>
                  </a:ext>
                </a:extLst>
              </p:cNvPr>
              <p:cNvSpPr txBox="1"/>
              <p:nvPr/>
            </p:nvSpPr>
            <p:spPr>
              <a:xfrm>
                <a:off x="19367649" y="14676696"/>
                <a:ext cx="734969" cy="644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endParaRPr kumimoji="1"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8" name="文本框 107">
              <a:extLst>
                <a:ext uri="{FF2B5EF4-FFF2-40B4-BE49-F238E27FC236}">
                  <a16:creationId xmlns:a16="http://schemas.microsoft.com/office/drawing/2014/main" id="{E2782BF9-85DE-9741-B40D-9FA19A596B43}"/>
                </a:ext>
              </a:extLst>
            </p:cNvPr>
            <p:cNvSpPr txBox="1"/>
            <p:nvPr/>
          </p:nvSpPr>
          <p:spPr>
            <a:xfrm>
              <a:off x="24168247" y="14640579"/>
              <a:ext cx="734969" cy="644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endParaRPr kumimoji="1"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190093"/>
      </p:ext>
    </p:extLst>
  </p:cSld>
  <p:clrMapOvr>
    <a:masterClrMapping/>
  </p:clrMapOvr>
</p:sld>
</file>

<file path=ppt/theme/theme1.xml><?xml version="1.0" encoding="utf-8"?>
<a:theme xmlns:a="http://schemas.openxmlformats.org/drawingml/2006/main" name="地图集">
  <a:themeElements>
    <a:clrScheme name="地图集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地图集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地图集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{2E90F818-CDB2-914A-80AB-692C34558FF3}tf10001120</Template>
  <TotalTime>1311</TotalTime>
  <Words>497</Words>
  <Application>Microsoft Macintosh PowerPoint</Application>
  <PresentationFormat>宽屏</PresentationFormat>
  <Paragraphs>87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Calibri Light</vt:lpstr>
      <vt:lpstr>Comic Sans MS</vt:lpstr>
      <vt:lpstr>Helvetica</vt:lpstr>
      <vt:lpstr>Rockwell</vt:lpstr>
      <vt:lpstr>Times</vt:lpstr>
      <vt:lpstr>Times New Roman</vt:lpstr>
      <vt:lpstr>Wingdings</vt:lpstr>
      <vt:lpstr>地图集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Yingxi</dc:creator>
  <cp:lastModifiedBy>Yang Yingxi</cp:lastModifiedBy>
  <cp:revision>21</cp:revision>
  <dcterms:created xsi:type="dcterms:W3CDTF">2020-05-12T04:55:28Z</dcterms:created>
  <dcterms:modified xsi:type="dcterms:W3CDTF">2020-05-26T03:15:29Z</dcterms:modified>
</cp:coreProperties>
</file>